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0932003-F37B-2CE9-5EAF-4E0691623D5D}" name="Barbara Avila" initials="BA" userId="247609f49113536a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18" autoAdjust="0"/>
    <p:restoredTop sz="93969" autoAdjust="0"/>
  </p:normalViewPr>
  <p:slideViewPr>
    <p:cSldViewPr snapToGrid="0">
      <p:cViewPr>
        <p:scale>
          <a:sx n="90" d="100"/>
          <a:sy n="90" d="100"/>
        </p:scale>
        <p:origin x="330" y="-4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CCFFD2-9E29-407A-A599-153B83862525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0674BB-BC50-438D-8813-D7D302D245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1506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93D1FE-8F10-4A9B-9DBE-4E28FD2854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63F3EA1-B3D9-453C-8C58-BDBCEF5247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95DD7B-D115-41EC-9F9E-5F9894F7C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7870-9A16-4AA2-AD24-2363EE9E797C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23BE807-A15D-4F06-8127-33E43EDB1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670A3DF-66BA-4612-9F34-175E2C873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149-BD4F-47B5-87BC-85C0DCD8E6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4296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8FFB2A-615C-4574-879B-93048E634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F192901-4319-48DE-990E-9A8F197273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D1C12F5-2083-46A0-B4C1-41B05FA3B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7870-9A16-4AA2-AD24-2363EE9E797C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E96D0F5-2329-495E-BF29-1F6F39EE9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867E928-2852-44C2-ACD4-DD4019D86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149-BD4F-47B5-87BC-85C0DCD8E6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1935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7D786AA-4AE9-41D8-8B87-40E5C930CC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3871277-D8C2-4FD9-B6B5-09E7759A91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82F742E-3B8C-4D5A-A2A3-D3A0BD7F5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7870-9A16-4AA2-AD24-2363EE9E797C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D398835-2426-419B-8E8D-332B647CA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421AB85-3038-4690-8DF7-916CFD0FF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149-BD4F-47B5-87BC-85C0DCD8E6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2508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A55275-9F67-40B8-B433-8C544AAF6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551CF2F-F232-4F01-8637-DDD6AA7CB0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CC7D515-5C74-4437-A0E8-81F842257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7870-9A16-4AA2-AD24-2363EE9E797C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AC0CF41-CBC6-4D37-9CE8-26922AA61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E488388-98F1-49A5-B4DE-B0319C19F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149-BD4F-47B5-87BC-85C0DCD8E6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335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8A3942-4A5E-47C5-A647-2E4EF9F82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3FA7560-FBD3-4672-8EBF-4581399FB6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379ECA5-735B-4238-BA5B-97B3D043D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7870-9A16-4AA2-AD24-2363EE9E797C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65ACA4-5B2D-41DA-840B-41E1B8E87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B589A92-4282-437D-A9FD-28A6CFF50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149-BD4F-47B5-87BC-85C0DCD8E6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180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B8B07D-1DB6-4BD4-B320-18C38CBE7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D5231B7-47B0-44FE-B066-1D3BAE50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E1B251D-088B-488A-BBE8-10C5D324BB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3EA2EAE-9CBF-4A6B-9B57-F6CB50C4B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7870-9A16-4AA2-AD24-2363EE9E797C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FCBF751-B523-47FF-AE87-976677C49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A3EA3A8-4B50-4159-818E-AD4DDFF44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149-BD4F-47B5-87BC-85C0DCD8E6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1712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928E47-A9E9-4A0D-BAF3-CBB163139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3667385-03BA-469D-B9AF-2DCCADBB45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312ECF8-DFC7-4103-8DB5-1AFBC82B85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D0FAC1A-0617-4F89-85E8-1A2461F8BB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887D09A-276F-49B3-9E22-936279E159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3ECD43A-8CB3-46A3-A9DE-E4F2FEADC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7870-9A16-4AA2-AD24-2363EE9E797C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266B07B-9D7C-4BF7-9563-76B5D2C7B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41C512F-7BA2-4DD8-BCC7-707E70AD2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149-BD4F-47B5-87BC-85C0DCD8E6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6806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F6C568-E71B-4F7A-B0D2-43CAB5C64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A4C9728-4983-434D-A999-EAAC94E07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7870-9A16-4AA2-AD24-2363EE9E797C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8D69882-70D6-46D2-BBBC-61FF72411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B3C5DCA-B34B-492A-AEBB-872AD641F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149-BD4F-47B5-87BC-85C0DCD8E6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334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A0F1DE0-D99F-43B5-B397-FBD2778AE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7870-9A16-4AA2-AD24-2363EE9E797C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30127A8-CA4B-47F1-83F5-B032CCAD4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97C4938-2F63-4002-AEE8-192A6082D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149-BD4F-47B5-87BC-85C0DCD8E6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8625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C73B20-A442-4C86-AD5B-A74DFF1CF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797CC16-7A36-4326-8D7C-3B9878D90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971A573-49BE-4DDA-841C-17EC763AD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5D53769-715D-4856-8CD1-ACD26909B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7870-9A16-4AA2-AD24-2363EE9E797C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BE81E91-F392-4B75-B329-6C1F20371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D05F8F1-8881-47CA-8170-011674C97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149-BD4F-47B5-87BC-85C0DCD8E6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0215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5B42D2-3305-4A91-B513-D1C42CC7C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C87E478D-C7DD-48D7-931B-7020B92437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A399C38-62EF-4C72-AE30-94208FA129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DAE0210-51DA-4794-9E15-D3AD5A8BD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7870-9A16-4AA2-AD24-2363EE9E797C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AA3DC4F-1CD7-4B52-90CD-5423B3801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1A87ACE-7B11-44EC-BB08-F9279D30C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149-BD4F-47B5-87BC-85C0DCD8E6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6974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E7CAE28A-9227-4E4C-9BC6-FC1521CE6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C722DB8-4573-4F5B-9B5D-2DCFAAB6D2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6A78FA4-CEBC-4D1D-AFA1-8945A6A1A4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37870-9A16-4AA2-AD24-2363EE9E797C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702B280-CD83-4D2F-9534-67E754FF8F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6F0A300-435A-48D3-A333-E2B4DAA9EB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61149-BD4F-47B5-87BC-85C0DCD8E6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9783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patrimonio@iq.ufrj.b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dgp@pr6.ufrj.b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aixaDeTexto 18">
            <a:extLst>
              <a:ext uri="{FF2B5EF4-FFF2-40B4-BE49-F238E27FC236}">
                <a16:creationId xmlns:a16="http://schemas.microsoft.com/office/drawing/2014/main" id="{061A5585-E006-4504-9FBF-C1627A6DFC07}"/>
              </a:ext>
            </a:extLst>
          </p:cNvPr>
          <p:cNvSpPr txBox="1"/>
          <p:nvPr/>
        </p:nvSpPr>
        <p:spPr>
          <a:xfrm>
            <a:off x="1" y="174610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Fluxograma </a:t>
            </a:r>
            <a:r>
              <a:rPr lang="pt-BR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pt-BR" b="1" u="sng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Tombamento de Bens Móveis Permanentes provenientes de doação de outros Órgãos Públicos, Agências de Fomento e Fundações de Apoio</a:t>
            </a:r>
            <a:endParaRPr lang="pt-BR" dirty="0">
              <a:solidFill>
                <a:srgbClr val="00B0F0"/>
              </a:solidFill>
            </a:endParaRPr>
          </a:p>
        </p:txBody>
      </p:sp>
      <p:sp>
        <p:nvSpPr>
          <p:cNvPr id="12" name="Espaço Reservado para Número de Slide 11">
            <a:extLst>
              <a:ext uri="{FF2B5EF4-FFF2-40B4-BE49-F238E27FC236}">
                <a16:creationId xmlns:a16="http://schemas.microsoft.com/office/drawing/2014/main" id="{8C1E004C-C15B-083F-2590-41A5136F3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82138" y="6452231"/>
            <a:ext cx="468000" cy="365125"/>
          </a:xfrm>
        </p:spPr>
        <p:txBody>
          <a:bodyPr/>
          <a:lstStyle/>
          <a:p>
            <a:fld id="{03561149-BD4F-47B5-87BC-85C0DCD8E623}" type="slidenum">
              <a:rPr lang="pt-BR" sz="1400" smtClean="0"/>
              <a:t>1</a:t>
            </a:fld>
            <a:endParaRPr lang="pt-BR" sz="1400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87B25935-404A-E8FB-5180-A795131881B9}"/>
              </a:ext>
            </a:extLst>
          </p:cNvPr>
          <p:cNvSpPr txBox="1"/>
          <p:nvPr/>
        </p:nvSpPr>
        <p:spPr>
          <a:xfrm>
            <a:off x="206476" y="1043284"/>
            <a:ext cx="11845802" cy="16927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pt-BR" sz="1300" b="1" dirty="0"/>
              <a:t>Interessado (responsável pelo Bem, servidor do IQ com o SIAPE ativo (1ª fase)</a:t>
            </a:r>
          </a:p>
          <a:p>
            <a:pPr algn="just"/>
            <a:r>
              <a:rPr lang="pt-BR" sz="1300" dirty="0"/>
              <a:t>Interessado encaminha ao Agente Patrimonial/IQ (</a:t>
            </a:r>
            <a:r>
              <a:rPr lang="pt-BR" sz="1300" dirty="0">
                <a:hlinkClick r:id="rId2"/>
              </a:rPr>
              <a:t>patrimonio@iq.ufrj.br</a:t>
            </a:r>
            <a:r>
              <a:rPr lang="pt-BR" sz="1300" dirty="0"/>
              <a:t>) a solicitação do tombamento dos bens e anexa à mensagem os documentos a seguir: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t-BR" sz="1300" dirty="0"/>
              <a:t>Termo de Doação/Transferência e Entrega de Bens da Agência de Fomento ou Fundações de Apoio;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t-BR" sz="1300" dirty="0"/>
              <a:t>Nota fiscal de aquisição dos bens ou nota fiscal de doação;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t-BR" sz="1300" dirty="0"/>
              <a:t>No caso de bens de informática, laudo técnico para atestar o funcionamento e especificações do equipamento, expedido pela TIC/UFRJ (www.tic.ufrj.br);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sz="1300" dirty="0"/>
              <a:t>No caso de bem permanente adquirido fora do ano corrente, deve-se encaminhar uma Declaração com data e assinada pelo Responsável pelo bem que contenha uma justificativa por não ter solicitado o tombamento do bem no ano de sua aquisição, como requerido pela Seção de Cadastro e Tombamento da PR6. Exemplo: Pandemia de COVID-19.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2D65141C-3D25-46E8-9B81-3E5344FF99EE}"/>
              </a:ext>
            </a:extLst>
          </p:cNvPr>
          <p:cNvSpPr txBox="1"/>
          <p:nvPr/>
        </p:nvSpPr>
        <p:spPr>
          <a:xfrm>
            <a:off x="228214" y="3002458"/>
            <a:ext cx="11824064" cy="32932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pt-BR" sz="1300" b="1" dirty="0"/>
              <a:t>Agente Patrimonial (1ª fase)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sz="1300" dirty="0"/>
              <a:t>Abre no SEI o processo “Recebimento de Bens Móveis Permanentes por Doação - Incorporação de bens adquiridos com recurso de outros Órgãos Públicos, Agências de Fomento e Fundações de Apoio. Classifica o processo como “público”. Interessado é o responsável pelo Bem.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t-BR" sz="1300" dirty="0"/>
              <a:t>Anexa ao processo os documentos listados nos itens 1 e 2 acima (documentos externos). Anexa também os  relativos aos itens 3 e 4, quando pertinente.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t-BR" sz="1300" dirty="0"/>
              <a:t>Inclui e preenche o(s) Termo(s) de Responsabilidade Provisório(s) (TRP) – utilizar o modelo disponível no SEI (“Termo de Responsabilidade Provisório, TRP”) e coleta a(s) assinatura(s) do(s) responsável(eis) pelo Bem(</a:t>
            </a:r>
            <a:r>
              <a:rPr lang="pt-BR" sz="1300" dirty="0" err="1"/>
              <a:t>ns</a:t>
            </a:r>
            <a:r>
              <a:rPr lang="pt-BR" sz="1300" dirty="0"/>
              <a:t>). Para bem adquirido no ano corrente, o valor que deve constar no TRP é o da NF, caso contrário, é o Valor Reavaliado calculado no item 4;</a:t>
            </a:r>
          </a:p>
          <a:p>
            <a:pPr rtl="0"/>
            <a:r>
              <a:rPr lang="pt-BR" sz="1300" dirty="0"/>
              <a:t>-----</a:t>
            </a:r>
          </a:p>
          <a:p>
            <a:pPr marL="285750" indent="-285750" algn="just" rtl="0">
              <a:buFont typeface="Arial" panose="020B0604020202020204" pitchFamily="34" charset="0"/>
              <a:buChar char="•"/>
            </a:pPr>
            <a:r>
              <a:rPr lang="pt-BR" sz="1200" dirty="0"/>
              <a:t>Deve ser preenchido 1 (um) TRP para cada servidor público/usuário final e para cada localização do(s) bem(</a:t>
            </a:r>
            <a:r>
              <a:rPr lang="pt-BR" sz="1200" dirty="0" err="1"/>
              <a:t>ns</a:t>
            </a:r>
            <a:r>
              <a:rPr lang="pt-BR" sz="1200" dirty="0"/>
              <a:t>). O TRP pode conter mais de um bem, desde que sob responsabilidade do mesmo servidor público, com SIAPE ativo e a mesma localização (</a:t>
            </a:r>
            <a:r>
              <a:rPr lang="pt-BR" sz="1200" dirty="0" err="1"/>
              <a:t>UORG´s</a:t>
            </a:r>
            <a:r>
              <a:rPr lang="pt-BR" sz="1200" dirty="0"/>
              <a:t> Patrimoniais). Se houver, na mesma nota fiscal, mais de um bem sob responsabilidade de um mesmo servidor, mas que ficarão em salas diferentes, devem ser elaborados </a:t>
            </a:r>
            <a:r>
              <a:rPr lang="pt-BR" sz="1200" dirty="0" err="1"/>
              <a:t>TRPs</a:t>
            </a:r>
            <a:r>
              <a:rPr lang="pt-BR" sz="1200" dirty="0"/>
              <a:t> diferentes, um para cada localização.</a:t>
            </a:r>
          </a:p>
          <a:p>
            <a:pPr marL="285750" indent="-285750" algn="just" rtl="0">
              <a:buFont typeface="Arial" panose="020B0604020202020204" pitchFamily="34" charset="0"/>
              <a:buChar char="•"/>
            </a:pPr>
            <a:r>
              <a:rPr lang="pt-BR" sz="1200" dirty="0"/>
              <a:t>Esta aquisição deverá ser registrada de forma analítica pelo Agente Patrimonial da Unidade no Relatório de Movimentação Mensal dos Bens Patrimoniais (RMMBP), que deverá ser encaminhado pelo SEI à Seção de Cadastro e Tombamento (SCTOM) da Divisão de Gestão Patrimonial, mensalmente, até o 5º dia do mês subsequente. </a:t>
            </a:r>
          </a:p>
          <a:p>
            <a:pPr algn="just"/>
            <a:r>
              <a:rPr lang="pt-BR" sz="1300" dirty="0"/>
              <a:t>-----</a:t>
            </a:r>
          </a:p>
          <a:p>
            <a:pPr marL="342900" lvl="0" indent="-342900" algn="just">
              <a:buFont typeface="+mj-lt"/>
              <a:buAutoNum type="arabicPeriod" startAt="4"/>
            </a:pPr>
            <a:r>
              <a:rPr lang="pt-BR" sz="1300" dirty="0"/>
              <a:t>Encaminha o processo SEI à Seção de Cadastro e Tombamento (SCTOM) da Divisão de Gestão Patrimonial (PR6/GSGP/DGPAT/SCTOM), para que os bens sejam patrimoniados (cadastrados e tombados).</a:t>
            </a:r>
          </a:p>
        </p:txBody>
      </p:sp>
      <p:cxnSp>
        <p:nvCxnSpPr>
          <p:cNvPr id="4" name="Conector de Seta Reta 3">
            <a:extLst>
              <a:ext uri="{FF2B5EF4-FFF2-40B4-BE49-F238E27FC236}">
                <a16:creationId xmlns:a16="http://schemas.microsoft.com/office/drawing/2014/main" id="{73C17166-1D94-E59F-93D5-CEDF78CECDCD}"/>
              </a:ext>
            </a:extLst>
          </p:cNvPr>
          <p:cNvCxnSpPr>
            <a:cxnSpLocks/>
          </p:cNvCxnSpPr>
          <p:nvPr/>
        </p:nvCxnSpPr>
        <p:spPr>
          <a:xfrm flipH="1">
            <a:off x="6072373" y="2768937"/>
            <a:ext cx="0" cy="216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lipse 7">
            <a:extLst>
              <a:ext uri="{FF2B5EF4-FFF2-40B4-BE49-F238E27FC236}">
                <a16:creationId xmlns:a16="http://schemas.microsoft.com/office/drawing/2014/main" id="{77CA32F6-B1B5-B1BC-27EA-53F9EE9361F8}"/>
              </a:ext>
            </a:extLst>
          </p:cNvPr>
          <p:cNvSpPr/>
          <p:nvPr/>
        </p:nvSpPr>
        <p:spPr>
          <a:xfrm>
            <a:off x="5952215" y="6582977"/>
            <a:ext cx="252000" cy="252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00" dirty="0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7CC66B84-2119-B424-32A3-FA4DC15DED7A}"/>
              </a:ext>
            </a:extLst>
          </p:cNvPr>
          <p:cNvSpPr txBox="1"/>
          <p:nvPr/>
        </p:nvSpPr>
        <p:spPr>
          <a:xfrm>
            <a:off x="6036633" y="6579101"/>
            <a:ext cx="4571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00" dirty="0"/>
              <a:t>1</a:t>
            </a:r>
          </a:p>
        </p:txBody>
      </p:sp>
      <p:cxnSp>
        <p:nvCxnSpPr>
          <p:cNvPr id="13" name="Conector de Seta Reta 12">
            <a:extLst>
              <a:ext uri="{FF2B5EF4-FFF2-40B4-BE49-F238E27FC236}">
                <a16:creationId xmlns:a16="http://schemas.microsoft.com/office/drawing/2014/main" id="{90A5D7C1-967F-C944-8FDA-C2BD1C5A2DF7}"/>
              </a:ext>
            </a:extLst>
          </p:cNvPr>
          <p:cNvCxnSpPr>
            <a:cxnSpLocks/>
          </p:cNvCxnSpPr>
          <p:nvPr/>
        </p:nvCxnSpPr>
        <p:spPr>
          <a:xfrm flipH="1">
            <a:off x="6096000" y="6282626"/>
            <a:ext cx="0" cy="288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5377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F549170F-916A-3C39-8E31-0DF69CC25B24}"/>
              </a:ext>
            </a:extLst>
          </p:cNvPr>
          <p:cNvSpPr txBox="1"/>
          <p:nvPr/>
        </p:nvSpPr>
        <p:spPr>
          <a:xfrm>
            <a:off x="413004" y="1348674"/>
            <a:ext cx="5902960" cy="303480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65"/>
              </a:spcBef>
            </a:pPr>
            <a:r>
              <a:rPr sz="1300" b="1" spc="-25" dirty="0">
                <a:cs typeface="Arial" panose="020B0604020202020204" pitchFamily="34" charset="0"/>
              </a:rPr>
              <a:t>PR6/GSGP/DGPAT/SCTOM</a:t>
            </a:r>
            <a:r>
              <a:rPr sz="1300" b="1" spc="5" dirty="0">
                <a:cs typeface="Arial" panose="020B0604020202020204" pitchFamily="34" charset="0"/>
              </a:rPr>
              <a:t> </a:t>
            </a:r>
            <a:r>
              <a:rPr sz="1300" b="1" dirty="0">
                <a:cs typeface="Arial" panose="020B0604020202020204" pitchFamily="34" charset="0"/>
              </a:rPr>
              <a:t>(1ª</a:t>
            </a:r>
            <a:r>
              <a:rPr sz="1300" b="1" spc="70" dirty="0">
                <a:cs typeface="Arial" panose="020B0604020202020204" pitchFamily="34" charset="0"/>
              </a:rPr>
              <a:t> </a:t>
            </a:r>
            <a:r>
              <a:rPr sz="1300" b="1" spc="-10" dirty="0">
                <a:cs typeface="Arial" panose="020B0604020202020204" pitchFamily="34" charset="0"/>
              </a:rPr>
              <a:t>fase)</a:t>
            </a:r>
            <a:endParaRPr sz="1300" dirty="0">
              <a:cs typeface="Arial" panose="020B0604020202020204" pitchFamily="34" charset="0"/>
            </a:endParaRPr>
          </a:p>
          <a:p>
            <a:pPr marL="434340" indent="-343535" algn="just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434975" algn="l"/>
              </a:tabLst>
            </a:pPr>
            <a:r>
              <a:rPr sz="1300" dirty="0">
                <a:cs typeface="Arial" panose="020B0604020202020204" pitchFamily="34" charset="0"/>
              </a:rPr>
              <a:t>Recebe</a:t>
            </a:r>
            <a:r>
              <a:rPr sz="1300" spc="-25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o</a:t>
            </a:r>
            <a:r>
              <a:rPr sz="1300" spc="-40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processo</a:t>
            </a:r>
            <a:r>
              <a:rPr sz="1300" spc="-30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no</a:t>
            </a:r>
            <a:r>
              <a:rPr sz="1300" spc="-25" dirty="0">
                <a:cs typeface="Arial" panose="020B0604020202020204" pitchFamily="34" charset="0"/>
              </a:rPr>
              <a:t> </a:t>
            </a:r>
            <a:r>
              <a:rPr sz="1300" spc="-20" dirty="0">
                <a:cs typeface="Arial" panose="020B0604020202020204" pitchFamily="34" charset="0"/>
              </a:rPr>
              <a:t>SEI;</a:t>
            </a:r>
            <a:endParaRPr sz="1300" dirty="0">
              <a:cs typeface="Arial" panose="020B0604020202020204" pitchFamily="34" charset="0"/>
            </a:endParaRPr>
          </a:p>
          <a:p>
            <a:pPr marL="434975" marR="82550" indent="-343535" algn="just">
              <a:lnSpc>
                <a:spcPct val="100000"/>
              </a:lnSpc>
              <a:buAutoNum type="arabicPeriod"/>
              <a:tabLst>
                <a:tab pos="435609" algn="l"/>
              </a:tabLst>
            </a:pPr>
            <a:r>
              <a:rPr sz="1300" dirty="0">
                <a:cs typeface="Arial" panose="020B0604020202020204" pitchFamily="34" charset="0"/>
              </a:rPr>
              <a:t>Faz</a:t>
            </a:r>
            <a:r>
              <a:rPr sz="1300" spc="285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a</a:t>
            </a:r>
            <a:r>
              <a:rPr sz="1300" spc="295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incorporação</a:t>
            </a:r>
            <a:r>
              <a:rPr sz="1300" spc="290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dos</a:t>
            </a:r>
            <a:r>
              <a:rPr sz="1300" spc="300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bens</a:t>
            </a:r>
            <a:r>
              <a:rPr sz="1300" spc="315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no</a:t>
            </a:r>
            <a:r>
              <a:rPr sz="1300" spc="300" dirty="0">
                <a:cs typeface="Arial" panose="020B0604020202020204" pitchFamily="34" charset="0"/>
              </a:rPr>
              <a:t> </a:t>
            </a:r>
            <a:r>
              <a:rPr lang="pt-BR" sz="1300" dirty="0" err="1">
                <a:cs typeface="Arial" panose="020B0604020202020204" pitchFamily="34" charset="0"/>
              </a:rPr>
              <a:t>Sis</a:t>
            </a:r>
            <a:r>
              <a:rPr sz="1300" dirty="0" err="1">
                <a:cs typeface="Arial" panose="020B0604020202020204" pitchFamily="34" charset="0"/>
              </a:rPr>
              <a:t>tema</a:t>
            </a:r>
            <a:r>
              <a:rPr sz="1300" spc="300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de</a:t>
            </a:r>
            <a:r>
              <a:rPr sz="1300" spc="305" dirty="0">
                <a:cs typeface="Arial" panose="020B0604020202020204" pitchFamily="34" charset="0"/>
              </a:rPr>
              <a:t> </a:t>
            </a:r>
            <a:r>
              <a:rPr lang="pt-BR" sz="1300" dirty="0" err="1">
                <a:cs typeface="Arial" panose="020B0604020202020204" pitchFamily="34" charset="0"/>
              </a:rPr>
              <a:t>Pa</a:t>
            </a:r>
            <a:r>
              <a:rPr sz="1300" dirty="0" err="1">
                <a:cs typeface="Arial" panose="020B0604020202020204" pitchFamily="34" charset="0"/>
              </a:rPr>
              <a:t>trimônio</a:t>
            </a:r>
            <a:r>
              <a:rPr sz="1300" dirty="0">
                <a:cs typeface="Arial" panose="020B0604020202020204" pitchFamily="34" charset="0"/>
              </a:rPr>
              <a:t>,</a:t>
            </a:r>
            <a:r>
              <a:rPr sz="1300" spc="295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que</a:t>
            </a:r>
            <a:r>
              <a:rPr sz="1300" spc="295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gera</a:t>
            </a:r>
            <a:r>
              <a:rPr sz="1300" spc="310" dirty="0">
                <a:cs typeface="Arial" panose="020B0604020202020204" pitchFamily="34" charset="0"/>
              </a:rPr>
              <a:t> </a:t>
            </a:r>
            <a:r>
              <a:rPr sz="1300" spc="-25" dirty="0">
                <a:cs typeface="Arial" panose="020B0604020202020204" pitchFamily="34" charset="0"/>
              </a:rPr>
              <a:t>um </a:t>
            </a:r>
            <a:r>
              <a:rPr sz="1300" dirty="0">
                <a:cs typeface="Arial" panose="020B0604020202020204" pitchFamily="34" charset="0"/>
              </a:rPr>
              <a:t>número</a:t>
            </a:r>
            <a:r>
              <a:rPr sz="1300" spc="345" dirty="0">
                <a:cs typeface="Arial" panose="020B0604020202020204" pitchFamily="34" charset="0"/>
              </a:rPr>
              <a:t>  </a:t>
            </a:r>
            <a:r>
              <a:rPr sz="1300" dirty="0">
                <a:cs typeface="Arial" panose="020B0604020202020204" pitchFamily="34" charset="0"/>
              </a:rPr>
              <a:t>sequencial</a:t>
            </a:r>
            <a:r>
              <a:rPr sz="1300" spc="350" dirty="0">
                <a:cs typeface="Arial" panose="020B0604020202020204" pitchFamily="34" charset="0"/>
              </a:rPr>
              <a:t>  </a:t>
            </a:r>
            <a:r>
              <a:rPr sz="1300" dirty="0">
                <a:cs typeface="Arial" panose="020B0604020202020204" pitchFamily="34" charset="0"/>
              </a:rPr>
              <a:t>para</a:t>
            </a:r>
            <a:r>
              <a:rPr sz="1300" spc="345" dirty="0">
                <a:cs typeface="Arial" panose="020B0604020202020204" pitchFamily="34" charset="0"/>
              </a:rPr>
              <a:t>  </a:t>
            </a:r>
            <a:r>
              <a:rPr sz="1300" dirty="0">
                <a:cs typeface="Arial" panose="020B0604020202020204" pitchFamily="34" charset="0"/>
              </a:rPr>
              <a:t>cada</a:t>
            </a:r>
            <a:r>
              <a:rPr sz="1300" spc="350" dirty="0">
                <a:cs typeface="Arial" panose="020B0604020202020204" pitchFamily="34" charset="0"/>
              </a:rPr>
              <a:t>  </a:t>
            </a:r>
            <a:r>
              <a:rPr sz="1300" dirty="0">
                <a:cs typeface="Arial" panose="020B0604020202020204" pitchFamily="34" charset="0"/>
              </a:rPr>
              <a:t>bem</a:t>
            </a:r>
            <a:r>
              <a:rPr sz="1300" spc="345" dirty="0">
                <a:cs typeface="Arial" panose="020B0604020202020204" pitchFamily="34" charset="0"/>
              </a:rPr>
              <a:t>  </a:t>
            </a:r>
            <a:r>
              <a:rPr sz="1300" dirty="0">
                <a:cs typeface="Arial" panose="020B0604020202020204" pitchFamily="34" charset="0"/>
              </a:rPr>
              <a:t>tombado</a:t>
            </a:r>
            <a:r>
              <a:rPr sz="1300" spc="350" dirty="0">
                <a:cs typeface="Arial" panose="020B0604020202020204" pitchFamily="34" charset="0"/>
              </a:rPr>
              <a:t>  </a:t>
            </a:r>
            <a:r>
              <a:rPr sz="1300" dirty="0">
                <a:cs typeface="Arial" panose="020B0604020202020204" pitchFamily="34" charset="0"/>
              </a:rPr>
              <a:t>e</a:t>
            </a:r>
            <a:r>
              <a:rPr sz="1300" spc="340" dirty="0">
                <a:cs typeface="Arial" panose="020B0604020202020204" pitchFamily="34" charset="0"/>
              </a:rPr>
              <a:t>  </a:t>
            </a:r>
            <a:r>
              <a:rPr sz="1300" dirty="0">
                <a:cs typeface="Arial" panose="020B0604020202020204" pitchFamily="34" charset="0"/>
              </a:rPr>
              <a:t>o</a:t>
            </a:r>
            <a:r>
              <a:rPr sz="1300" spc="350" dirty="0">
                <a:cs typeface="Arial" panose="020B0604020202020204" pitchFamily="34" charset="0"/>
              </a:rPr>
              <a:t>  </a:t>
            </a:r>
            <a:r>
              <a:rPr sz="1300" dirty="0">
                <a:cs typeface="Arial" panose="020B0604020202020204" pitchFamily="34" charset="0"/>
              </a:rPr>
              <a:t>Termo</a:t>
            </a:r>
            <a:r>
              <a:rPr sz="1300" spc="350" dirty="0">
                <a:cs typeface="Arial" panose="020B0604020202020204" pitchFamily="34" charset="0"/>
              </a:rPr>
              <a:t>  </a:t>
            </a:r>
            <a:r>
              <a:rPr sz="1300" spc="-25" dirty="0">
                <a:cs typeface="Arial" panose="020B0604020202020204" pitchFamily="34" charset="0"/>
              </a:rPr>
              <a:t>de </a:t>
            </a:r>
            <a:r>
              <a:rPr sz="1300" dirty="0">
                <a:cs typeface="Arial" panose="020B0604020202020204" pitchFamily="34" charset="0"/>
              </a:rPr>
              <a:t>Responsabilidade</a:t>
            </a:r>
            <a:r>
              <a:rPr sz="1300" spc="-10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Definitivo</a:t>
            </a:r>
            <a:r>
              <a:rPr sz="1300" spc="5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(TRD),</a:t>
            </a:r>
            <a:r>
              <a:rPr sz="1300" spc="-5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para</a:t>
            </a:r>
            <a:r>
              <a:rPr sz="1300" spc="5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cada</a:t>
            </a:r>
            <a:r>
              <a:rPr sz="1300" spc="5" dirty="0">
                <a:cs typeface="Arial" panose="020B0604020202020204" pitchFamily="34" charset="0"/>
              </a:rPr>
              <a:t> </a:t>
            </a:r>
            <a:r>
              <a:rPr sz="1300" spc="-10" dirty="0">
                <a:cs typeface="Arial" panose="020B0604020202020204" pitchFamily="34" charset="0"/>
              </a:rPr>
              <a:t>usuário </a:t>
            </a:r>
            <a:r>
              <a:rPr sz="1300" dirty="0">
                <a:cs typeface="Arial" panose="020B0604020202020204" pitchFamily="34" charset="0"/>
              </a:rPr>
              <a:t>final/</a:t>
            </a:r>
            <a:r>
              <a:rPr sz="1300" dirty="0" err="1">
                <a:cs typeface="Arial" panose="020B0604020202020204" pitchFamily="34" charset="0"/>
              </a:rPr>
              <a:t>servidor</a:t>
            </a:r>
            <a:r>
              <a:rPr sz="1300" spc="-55" dirty="0">
                <a:cs typeface="Arial" panose="020B0604020202020204" pitchFamily="34" charset="0"/>
              </a:rPr>
              <a:t> </a:t>
            </a:r>
            <a:r>
              <a:rPr sz="1300" spc="-10" dirty="0" err="1">
                <a:cs typeface="Arial" panose="020B0604020202020204" pitchFamily="34" charset="0"/>
              </a:rPr>
              <a:t>público</a:t>
            </a:r>
            <a:r>
              <a:rPr lang="pt-BR" sz="1300" spc="-10" dirty="0">
                <a:cs typeface="Arial" panose="020B0604020202020204" pitchFamily="34" charset="0"/>
              </a:rPr>
              <a:t>, e no SIAFI</a:t>
            </a:r>
            <a:r>
              <a:rPr sz="1300" spc="-10" dirty="0">
                <a:cs typeface="Arial" panose="020B0604020202020204" pitchFamily="34" charset="0"/>
              </a:rPr>
              <a:t>;</a:t>
            </a:r>
            <a:endParaRPr sz="1300" dirty="0">
              <a:cs typeface="Arial" panose="020B0604020202020204" pitchFamily="34" charset="0"/>
            </a:endParaRPr>
          </a:p>
          <a:p>
            <a:pPr marL="434975" marR="85090" indent="-3429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434975" algn="l"/>
                <a:tab pos="436245" algn="l"/>
              </a:tabLst>
            </a:pPr>
            <a:r>
              <a:rPr sz="1300" dirty="0">
                <a:cs typeface="Arial" panose="020B0604020202020204" pitchFamily="34" charset="0"/>
              </a:rPr>
              <a:t>Autua</a:t>
            </a:r>
            <a:r>
              <a:rPr sz="1300" spc="140" dirty="0">
                <a:cs typeface="Arial" panose="020B0604020202020204" pitchFamily="34" charset="0"/>
              </a:rPr>
              <a:t>  </a:t>
            </a:r>
            <a:r>
              <a:rPr sz="1300" dirty="0">
                <a:cs typeface="Arial" panose="020B0604020202020204" pitchFamily="34" charset="0"/>
              </a:rPr>
              <a:t>o(s)</a:t>
            </a:r>
            <a:r>
              <a:rPr sz="1300" spc="140" dirty="0">
                <a:cs typeface="Arial" panose="020B0604020202020204" pitchFamily="34" charset="0"/>
              </a:rPr>
              <a:t>  </a:t>
            </a:r>
            <a:r>
              <a:rPr sz="1300" dirty="0">
                <a:cs typeface="Arial" panose="020B0604020202020204" pitchFamily="34" charset="0"/>
              </a:rPr>
              <a:t>Termo(s)</a:t>
            </a:r>
            <a:r>
              <a:rPr sz="1300" spc="135" dirty="0">
                <a:cs typeface="Arial" panose="020B0604020202020204" pitchFamily="34" charset="0"/>
              </a:rPr>
              <a:t>  </a:t>
            </a:r>
            <a:r>
              <a:rPr sz="1300" dirty="0">
                <a:cs typeface="Arial" panose="020B0604020202020204" pitchFamily="34" charset="0"/>
              </a:rPr>
              <a:t>de</a:t>
            </a:r>
            <a:r>
              <a:rPr sz="1300" spc="140" dirty="0">
                <a:cs typeface="Arial" panose="020B0604020202020204" pitchFamily="34" charset="0"/>
              </a:rPr>
              <a:t>  </a:t>
            </a:r>
            <a:r>
              <a:rPr sz="1300" dirty="0">
                <a:cs typeface="Arial" panose="020B0604020202020204" pitchFamily="34" charset="0"/>
              </a:rPr>
              <a:t>Responsabilidade</a:t>
            </a:r>
            <a:r>
              <a:rPr sz="1300" spc="140" dirty="0">
                <a:cs typeface="Arial" panose="020B0604020202020204" pitchFamily="34" charset="0"/>
              </a:rPr>
              <a:t>  </a:t>
            </a:r>
            <a:r>
              <a:rPr sz="1300" dirty="0">
                <a:cs typeface="Arial" panose="020B0604020202020204" pitchFamily="34" charset="0"/>
              </a:rPr>
              <a:t>Definitivo(s)</a:t>
            </a:r>
            <a:r>
              <a:rPr sz="1300" spc="145" dirty="0">
                <a:cs typeface="Arial" panose="020B0604020202020204" pitchFamily="34" charset="0"/>
              </a:rPr>
              <a:t>  </a:t>
            </a:r>
            <a:r>
              <a:rPr sz="1300" dirty="0">
                <a:cs typeface="Arial" panose="020B0604020202020204" pitchFamily="34" charset="0"/>
              </a:rPr>
              <a:t>(TRD),</a:t>
            </a:r>
            <a:r>
              <a:rPr sz="1300" spc="140" dirty="0">
                <a:cs typeface="Arial" panose="020B0604020202020204" pitchFamily="34" charset="0"/>
              </a:rPr>
              <a:t>  </a:t>
            </a:r>
            <a:r>
              <a:rPr sz="1300" spc="-20" dirty="0">
                <a:cs typeface="Arial" panose="020B0604020202020204" pitchFamily="34" charset="0"/>
              </a:rPr>
              <a:t>como </a:t>
            </a:r>
            <a:r>
              <a:rPr sz="1300" dirty="0">
                <a:cs typeface="Arial" panose="020B0604020202020204" pitchFamily="34" charset="0"/>
              </a:rPr>
              <a:t>documento</a:t>
            </a:r>
            <a:r>
              <a:rPr sz="1300" spc="-30" dirty="0">
                <a:cs typeface="Arial" panose="020B0604020202020204" pitchFamily="34" charset="0"/>
              </a:rPr>
              <a:t> </a:t>
            </a:r>
            <a:r>
              <a:rPr sz="1300" spc="-10" dirty="0">
                <a:cs typeface="Arial" panose="020B0604020202020204" pitchFamily="34" charset="0"/>
              </a:rPr>
              <a:t>externo,</a:t>
            </a:r>
            <a:r>
              <a:rPr sz="1300" spc="-35" dirty="0">
                <a:cs typeface="Arial" panose="020B0604020202020204" pitchFamily="34" charset="0"/>
              </a:rPr>
              <a:t> </a:t>
            </a:r>
            <a:r>
              <a:rPr lang="pt-BR" sz="1300" spc="-35" dirty="0">
                <a:cs typeface="Arial" panose="020B0604020202020204" pitchFamily="34" charset="0"/>
              </a:rPr>
              <a:t>e a nota de lançamento no SIAFI </a:t>
            </a:r>
            <a:r>
              <a:rPr sz="1300" dirty="0">
                <a:cs typeface="Arial" panose="020B0604020202020204" pitchFamily="34" charset="0"/>
              </a:rPr>
              <a:t>no</a:t>
            </a:r>
            <a:r>
              <a:rPr sz="1300" spc="-40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processo</a:t>
            </a:r>
            <a:r>
              <a:rPr sz="1300" spc="-45" dirty="0">
                <a:cs typeface="Arial" panose="020B0604020202020204" pitchFamily="34" charset="0"/>
              </a:rPr>
              <a:t> </a:t>
            </a:r>
            <a:r>
              <a:rPr sz="1300" spc="-20" dirty="0">
                <a:cs typeface="Arial" panose="020B0604020202020204" pitchFamily="34" charset="0"/>
              </a:rPr>
              <a:t>SEI;</a:t>
            </a:r>
            <a:endParaRPr lang="pt-BR" sz="1300" spc="-20" dirty="0">
              <a:cs typeface="Arial" panose="020B0604020202020204" pitchFamily="34" charset="0"/>
            </a:endParaRPr>
          </a:p>
          <a:p>
            <a:pPr marL="434975" marR="85090" indent="-342900">
              <a:spcBef>
                <a:spcPts val="5"/>
              </a:spcBef>
              <a:buFontTx/>
              <a:buAutoNum type="arabicPeriod"/>
              <a:tabLst>
                <a:tab pos="434975" algn="l"/>
                <a:tab pos="436245" algn="l"/>
              </a:tabLst>
            </a:pPr>
            <a:r>
              <a:rPr lang="pt-BR" sz="1300" spc="-20" dirty="0">
                <a:cs typeface="Arial" panose="020B0604020202020204" pitchFamily="34" charset="0"/>
              </a:rPr>
              <a:t>Providencia a assinatura no Termo de Doação/</a:t>
            </a:r>
            <a:r>
              <a:rPr lang="pt-BR" sz="1300" dirty="0"/>
              <a:t>Transferência e Entrega de Bens da Agência de Fomento ou Fundações de Apoio e </a:t>
            </a:r>
            <a:r>
              <a:rPr lang="pt-BR" sz="1300" dirty="0">
                <a:cs typeface="Arial" panose="020B0604020202020204" pitchFamily="34" charset="0"/>
              </a:rPr>
              <a:t>autua</a:t>
            </a:r>
            <a:r>
              <a:rPr lang="pt-BR" sz="1300" spc="140" dirty="0">
                <a:cs typeface="Arial" panose="020B0604020202020204" pitchFamily="34" charset="0"/>
              </a:rPr>
              <a:t> </a:t>
            </a:r>
            <a:r>
              <a:rPr lang="pt-BR" sz="1300" dirty="0">
                <a:cs typeface="Arial" panose="020B0604020202020204" pitchFamily="34" charset="0"/>
              </a:rPr>
              <a:t>o referido termo </a:t>
            </a:r>
            <a:r>
              <a:rPr lang="pt-BR" sz="1300" spc="-20" dirty="0">
                <a:cs typeface="Arial" panose="020B0604020202020204" pitchFamily="34" charset="0"/>
              </a:rPr>
              <a:t>como </a:t>
            </a:r>
            <a:r>
              <a:rPr lang="pt-BR" sz="1300" dirty="0">
                <a:cs typeface="Arial" panose="020B0604020202020204" pitchFamily="34" charset="0"/>
              </a:rPr>
              <a:t>documento</a:t>
            </a:r>
            <a:r>
              <a:rPr lang="pt-BR" sz="1300" spc="-30" dirty="0">
                <a:cs typeface="Arial" panose="020B0604020202020204" pitchFamily="34" charset="0"/>
              </a:rPr>
              <a:t> </a:t>
            </a:r>
            <a:r>
              <a:rPr lang="pt-BR" sz="1300" spc="-10" dirty="0">
                <a:cs typeface="Arial" panose="020B0604020202020204" pitchFamily="34" charset="0"/>
              </a:rPr>
              <a:t>externo,</a:t>
            </a:r>
            <a:r>
              <a:rPr lang="pt-BR" sz="1300" spc="-35" dirty="0">
                <a:cs typeface="Arial" panose="020B0604020202020204" pitchFamily="34" charset="0"/>
              </a:rPr>
              <a:t> </a:t>
            </a:r>
            <a:r>
              <a:rPr lang="pt-BR" sz="1300" dirty="0">
                <a:cs typeface="Arial" panose="020B0604020202020204" pitchFamily="34" charset="0"/>
              </a:rPr>
              <a:t>no</a:t>
            </a:r>
            <a:r>
              <a:rPr lang="pt-BR" sz="1300" spc="-40" dirty="0">
                <a:cs typeface="Arial" panose="020B0604020202020204" pitchFamily="34" charset="0"/>
              </a:rPr>
              <a:t> </a:t>
            </a:r>
            <a:r>
              <a:rPr lang="pt-BR" sz="1300" dirty="0">
                <a:cs typeface="Arial" panose="020B0604020202020204" pitchFamily="34" charset="0"/>
              </a:rPr>
              <a:t>processo</a:t>
            </a:r>
            <a:r>
              <a:rPr lang="pt-BR" sz="1300" spc="-45" dirty="0">
                <a:cs typeface="Arial" panose="020B0604020202020204" pitchFamily="34" charset="0"/>
              </a:rPr>
              <a:t> </a:t>
            </a:r>
            <a:r>
              <a:rPr lang="pt-BR" sz="1300" spc="-20" dirty="0">
                <a:cs typeface="Arial" panose="020B0604020202020204" pitchFamily="34" charset="0"/>
              </a:rPr>
              <a:t>SEI;</a:t>
            </a:r>
            <a:endParaRPr sz="1300" dirty="0">
              <a:cs typeface="Arial" panose="020B0604020202020204" pitchFamily="34" charset="0"/>
            </a:endParaRPr>
          </a:p>
          <a:p>
            <a:pPr marL="435609" marR="83820" indent="-342900">
              <a:lnSpc>
                <a:spcPct val="100000"/>
              </a:lnSpc>
              <a:buAutoNum type="arabicPeriod"/>
              <a:tabLst>
                <a:tab pos="435609" algn="l"/>
                <a:tab pos="436245" algn="l"/>
              </a:tabLst>
            </a:pPr>
            <a:r>
              <a:rPr sz="1300" dirty="0">
                <a:cs typeface="Arial" panose="020B0604020202020204" pitchFamily="34" charset="0"/>
              </a:rPr>
              <a:t>Envia</a:t>
            </a:r>
            <a:r>
              <a:rPr sz="1300" spc="210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as</a:t>
            </a:r>
            <a:r>
              <a:rPr sz="1300" spc="220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etiquetas</a:t>
            </a:r>
            <a:r>
              <a:rPr sz="1300" spc="220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para</a:t>
            </a:r>
            <a:r>
              <a:rPr sz="1300" spc="215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tombamento,</a:t>
            </a:r>
            <a:r>
              <a:rPr sz="1300" spc="215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junto</a:t>
            </a:r>
            <a:r>
              <a:rPr sz="1300" spc="220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com</a:t>
            </a:r>
            <a:r>
              <a:rPr sz="1300" spc="210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uma</a:t>
            </a:r>
            <a:r>
              <a:rPr sz="1300" spc="215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via</a:t>
            </a:r>
            <a:r>
              <a:rPr sz="1300" spc="210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do</a:t>
            </a:r>
            <a:r>
              <a:rPr sz="1300" spc="210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Termo</a:t>
            </a:r>
            <a:r>
              <a:rPr sz="1300" spc="210" dirty="0">
                <a:cs typeface="Arial" panose="020B0604020202020204" pitchFamily="34" charset="0"/>
              </a:rPr>
              <a:t> </a:t>
            </a:r>
            <a:r>
              <a:rPr sz="1300" spc="-25" dirty="0">
                <a:cs typeface="Arial" panose="020B0604020202020204" pitchFamily="34" charset="0"/>
              </a:rPr>
              <a:t>de </a:t>
            </a:r>
            <a:r>
              <a:rPr sz="1300" dirty="0" err="1">
                <a:cs typeface="Arial" panose="020B0604020202020204" pitchFamily="34" charset="0"/>
              </a:rPr>
              <a:t>Responsabilidade</a:t>
            </a:r>
            <a:r>
              <a:rPr sz="1300" spc="-20" dirty="0">
                <a:cs typeface="Arial" panose="020B0604020202020204" pitchFamily="34" charset="0"/>
              </a:rPr>
              <a:t> </a:t>
            </a:r>
            <a:r>
              <a:rPr sz="1300" dirty="0" err="1">
                <a:cs typeface="Arial" panose="020B0604020202020204" pitchFamily="34" charset="0"/>
              </a:rPr>
              <a:t>Definitivo</a:t>
            </a:r>
            <a:r>
              <a:rPr sz="1300" spc="-10" dirty="0">
                <a:cs typeface="Arial" panose="020B0604020202020204" pitchFamily="34" charset="0"/>
              </a:rPr>
              <a:t>;</a:t>
            </a:r>
            <a:endParaRPr sz="1300" dirty="0">
              <a:cs typeface="Arial" panose="020B0604020202020204" pitchFamily="34" charset="0"/>
            </a:endParaRPr>
          </a:p>
          <a:p>
            <a:pPr marL="435609" marR="85090" indent="-343535">
              <a:lnSpc>
                <a:spcPct val="100000"/>
              </a:lnSpc>
              <a:buAutoNum type="arabicPeriod"/>
              <a:tabLst>
                <a:tab pos="435609" algn="l"/>
                <a:tab pos="436245" algn="l"/>
                <a:tab pos="1372870" algn="l"/>
                <a:tab pos="1611630" algn="l"/>
                <a:tab pos="2399665" algn="l"/>
                <a:tab pos="2756535" algn="l"/>
                <a:tab pos="3079750" algn="l"/>
                <a:tab pos="3605529" algn="l"/>
                <a:tab pos="3931285" algn="l"/>
                <a:tab pos="4874895" algn="l"/>
                <a:tab pos="5198110" algn="l"/>
              </a:tabLst>
            </a:pPr>
            <a:r>
              <a:rPr sz="1300" spc="-10" dirty="0">
                <a:cs typeface="Arial" panose="020B0604020202020204" pitchFamily="34" charset="0"/>
              </a:rPr>
              <a:t>Encaminha</a:t>
            </a:r>
            <a:r>
              <a:rPr sz="1300" dirty="0">
                <a:cs typeface="Arial" panose="020B0604020202020204" pitchFamily="34" charset="0"/>
              </a:rPr>
              <a:t>	</a:t>
            </a:r>
            <a:r>
              <a:rPr sz="1300" spc="-50" dirty="0">
                <a:cs typeface="Arial" panose="020B0604020202020204" pitchFamily="34" charset="0"/>
              </a:rPr>
              <a:t>o</a:t>
            </a:r>
            <a:r>
              <a:rPr sz="1300" dirty="0">
                <a:cs typeface="Arial" panose="020B0604020202020204" pitchFamily="34" charset="0"/>
              </a:rPr>
              <a:t>	</a:t>
            </a:r>
            <a:r>
              <a:rPr sz="1300" spc="-10" dirty="0">
                <a:cs typeface="Arial" panose="020B0604020202020204" pitchFamily="34" charset="0"/>
              </a:rPr>
              <a:t>processo</a:t>
            </a:r>
            <a:r>
              <a:rPr sz="1300" dirty="0">
                <a:cs typeface="Arial" panose="020B0604020202020204" pitchFamily="34" charset="0"/>
              </a:rPr>
              <a:t>	</a:t>
            </a:r>
            <a:r>
              <a:rPr sz="1300" spc="-25" dirty="0">
                <a:cs typeface="Arial" panose="020B0604020202020204" pitchFamily="34" charset="0"/>
              </a:rPr>
              <a:t>SEI</a:t>
            </a:r>
            <a:r>
              <a:rPr sz="1300" dirty="0">
                <a:cs typeface="Arial" panose="020B0604020202020204" pitchFamily="34" charset="0"/>
              </a:rPr>
              <a:t>	</a:t>
            </a:r>
            <a:r>
              <a:rPr sz="1300" spc="-25" dirty="0">
                <a:cs typeface="Arial" panose="020B0604020202020204" pitchFamily="34" charset="0"/>
              </a:rPr>
              <a:t>ao</a:t>
            </a:r>
            <a:r>
              <a:rPr sz="1300" dirty="0">
                <a:cs typeface="Arial" panose="020B0604020202020204" pitchFamily="34" charset="0"/>
              </a:rPr>
              <a:t>	</a:t>
            </a:r>
            <a:r>
              <a:rPr sz="1300" spc="-20" dirty="0">
                <a:cs typeface="Arial" panose="020B0604020202020204" pitchFamily="34" charset="0"/>
              </a:rPr>
              <a:t>Setor</a:t>
            </a:r>
            <a:r>
              <a:rPr sz="1300" dirty="0">
                <a:cs typeface="Arial" panose="020B0604020202020204" pitchFamily="34" charset="0"/>
              </a:rPr>
              <a:t>	</a:t>
            </a:r>
            <a:r>
              <a:rPr sz="1300" spc="-25" dirty="0">
                <a:cs typeface="Arial" panose="020B0604020202020204" pitchFamily="34" charset="0"/>
              </a:rPr>
              <a:t>de</a:t>
            </a:r>
            <a:r>
              <a:rPr sz="1300" dirty="0">
                <a:cs typeface="Arial" panose="020B0604020202020204" pitchFamily="34" charset="0"/>
              </a:rPr>
              <a:t>	</a:t>
            </a:r>
            <a:r>
              <a:rPr sz="1300" spc="-10" dirty="0">
                <a:cs typeface="Arial" panose="020B0604020202020204" pitchFamily="34" charset="0"/>
              </a:rPr>
              <a:t>Patrimônio</a:t>
            </a:r>
            <a:r>
              <a:rPr sz="1300" dirty="0">
                <a:cs typeface="Arial" panose="020B0604020202020204" pitchFamily="34" charset="0"/>
              </a:rPr>
              <a:t>	</a:t>
            </a:r>
            <a:r>
              <a:rPr sz="1300" spc="-25" dirty="0">
                <a:cs typeface="Arial" panose="020B0604020202020204" pitchFamily="34" charset="0"/>
              </a:rPr>
              <a:t>da</a:t>
            </a:r>
            <a:r>
              <a:rPr sz="1300" dirty="0">
                <a:cs typeface="Arial" panose="020B0604020202020204" pitchFamily="34" charset="0"/>
              </a:rPr>
              <a:t>	</a:t>
            </a:r>
            <a:r>
              <a:rPr sz="1300" spc="-10" dirty="0">
                <a:cs typeface="Arial" panose="020B0604020202020204" pitchFamily="34" charset="0"/>
              </a:rPr>
              <a:t>Unidade </a:t>
            </a:r>
            <a:r>
              <a:rPr sz="1300" spc="-20" dirty="0">
                <a:cs typeface="Arial" panose="020B0604020202020204" pitchFamily="34" charset="0"/>
              </a:rPr>
              <a:t>(CCMN/IQ/ATVGR/SPAIQ</a:t>
            </a:r>
            <a:r>
              <a:rPr lang="pt-BR" sz="1300" spc="-60" dirty="0">
                <a:cs typeface="Arial" panose="020B0604020202020204" pitchFamily="34" charset="0"/>
              </a:rPr>
              <a:t>)</a:t>
            </a:r>
            <a:r>
              <a:rPr sz="1300" spc="-20" dirty="0">
                <a:cs typeface="Arial" panose="020B0604020202020204" pitchFamily="34" charset="0"/>
              </a:rPr>
              <a:t>.</a:t>
            </a:r>
            <a:endParaRPr sz="1300" dirty="0"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71455FCF-3477-A831-F54B-0D2A4A36A8FD}"/>
              </a:ext>
            </a:extLst>
          </p:cNvPr>
          <p:cNvSpPr txBox="1"/>
          <p:nvPr/>
        </p:nvSpPr>
        <p:spPr>
          <a:xfrm>
            <a:off x="11679863" y="6261807"/>
            <a:ext cx="116205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dirty="0">
                <a:solidFill>
                  <a:srgbClr val="888888"/>
                </a:solidFill>
                <a:cs typeface="Arial" panose="020B0604020202020204" pitchFamily="34" charset="0"/>
              </a:rPr>
              <a:t>2</a:t>
            </a:r>
            <a:endParaRPr sz="1300">
              <a:cs typeface="Arial" panose="020B0604020202020204" pitchFamily="34" charset="0"/>
            </a:endParaRPr>
          </a:p>
        </p:txBody>
      </p:sp>
      <p:sp>
        <p:nvSpPr>
          <p:cNvPr id="17" name="object 5">
            <a:extLst>
              <a:ext uri="{FF2B5EF4-FFF2-40B4-BE49-F238E27FC236}">
                <a16:creationId xmlns:a16="http://schemas.microsoft.com/office/drawing/2014/main" id="{C38F0DD9-33F0-F9E2-05B5-B5D6E626235F}"/>
              </a:ext>
            </a:extLst>
          </p:cNvPr>
          <p:cNvSpPr txBox="1"/>
          <p:nvPr/>
        </p:nvSpPr>
        <p:spPr>
          <a:xfrm>
            <a:off x="413004" y="4729218"/>
            <a:ext cx="5904230" cy="2034531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1912620" algn="just">
              <a:lnSpc>
                <a:spcPct val="100000"/>
              </a:lnSpc>
              <a:spcBef>
                <a:spcPts val="265"/>
              </a:spcBef>
            </a:pPr>
            <a:r>
              <a:rPr sz="1300" b="1" spc="-10" dirty="0">
                <a:cs typeface="Arial" panose="020B0604020202020204" pitchFamily="34" charset="0"/>
              </a:rPr>
              <a:t>Agente</a:t>
            </a:r>
            <a:r>
              <a:rPr sz="1300" b="1" spc="-20" dirty="0">
                <a:cs typeface="Arial" panose="020B0604020202020204" pitchFamily="34" charset="0"/>
              </a:rPr>
              <a:t> </a:t>
            </a:r>
            <a:r>
              <a:rPr sz="1300" b="1" spc="-10" dirty="0">
                <a:cs typeface="Arial" panose="020B0604020202020204" pitchFamily="34" charset="0"/>
              </a:rPr>
              <a:t>Patrimonial</a:t>
            </a:r>
            <a:r>
              <a:rPr sz="1300" b="1" spc="-15" dirty="0">
                <a:cs typeface="Arial" panose="020B0604020202020204" pitchFamily="34" charset="0"/>
              </a:rPr>
              <a:t> </a:t>
            </a:r>
            <a:r>
              <a:rPr sz="1300" b="1" dirty="0">
                <a:cs typeface="Arial" panose="020B0604020202020204" pitchFamily="34" charset="0"/>
              </a:rPr>
              <a:t>(2ª</a:t>
            </a:r>
            <a:r>
              <a:rPr sz="1300" b="1" spc="40" dirty="0">
                <a:cs typeface="Arial" panose="020B0604020202020204" pitchFamily="34" charset="0"/>
              </a:rPr>
              <a:t> </a:t>
            </a:r>
            <a:r>
              <a:rPr sz="1300" b="1" spc="-10" dirty="0">
                <a:cs typeface="Arial" panose="020B0604020202020204" pitchFamily="34" charset="0"/>
              </a:rPr>
              <a:t>fase)</a:t>
            </a:r>
            <a:endParaRPr sz="1300" dirty="0">
              <a:cs typeface="Arial" panose="020B0604020202020204" pitchFamily="34" charset="0"/>
            </a:endParaRPr>
          </a:p>
          <a:p>
            <a:pPr marL="434340" marR="87630" indent="-342900" algn="just">
              <a:lnSpc>
                <a:spcPct val="100000"/>
              </a:lnSpc>
              <a:buAutoNum type="arabicPeriod"/>
              <a:tabLst>
                <a:tab pos="434975" algn="l"/>
              </a:tabLst>
            </a:pPr>
            <a:r>
              <a:rPr lang="pt-BR" sz="1300" dirty="0">
                <a:cs typeface="Arial" panose="020B0604020202020204" pitchFamily="34" charset="0"/>
              </a:rPr>
              <a:t>Envia, por e-mail, ao Interessado, </a:t>
            </a:r>
            <a:r>
              <a:rPr lang="pt-BR" sz="1300" spc="-20" dirty="0">
                <a:cs typeface="Arial" panose="020B0604020202020204" pitchFamily="34" charset="0"/>
              </a:rPr>
              <a:t>o Termo de Doação/</a:t>
            </a:r>
            <a:r>
              <a:rPr lang="pt-BR" sz="1300" dirty="0"/>
              <a:t>Transferência e Entrega de Bens da Agência de Fomento ou Fundações de Apoio assinado;</a:t>
            </a:r>
            <a:endParaRPr lang="pt-BR" sz="1300" dirty="0">
              <a:cs typeface="Arial" panose="020B0604020202020204" pitchFamily="34" charset="0"/>
            </a:endParaRPr>
          </a:p>
          <a:p>
            <a:pPr marL="434340" marR="87630" indent="-342900" algn="just">
              <a:lnSpc>
                <a:spcPct val="100000"/>
              </a:lnSpc>
              <a:buAutoNum type="arabicPeriod"/>
              <a:tabLst>
                <a:tab pos="434975" algn="l"/>
              </a:tabLst>
            </a:pPr>
            <a:r>
              <a:rPr sz="1300" dirty="0">
                <a:cs typeface="Arial" panose="020B0604020202020204" pitchFamily="34" charset="0"/>
              </a:rPr>
              <a:t>Coleta a</a:t>
            </a:r>
            <a:r>
              <a:rPr sz="1300" spc="5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assinatura no(s) TRD(s)</a:t>
            </a:r>
            <a:r>
              <a:rPr sz="1300" spc="-5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do(s) responsável(is) pelo(s)</a:t>
            </a:r>
            <a:r>
              <a:rPr sz="1300" spc="-5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bem(ns) e </a:t>
            </a:r>
            <a:r>
              <a:rPr sz="1300" spc="-25" dirty="0">
                <a:cs typeface="Arial" panose="020B0604020202020204" pitchFamily="34" charset="0"/>
              </a:rPr>
              <a:t>do </a:t>
            </a:r>
            <a:r>
              <a:rPr sz="1300" dirty="0">
                <a:cs typeface="Arial" panose="020B0604020202020204" pitchFamily="34" charset="0"/>
              </a:rPr>
              <a:t>Diretor</a:t>
            </a:r>
            <a:r>
              <a:rPr sz="1300" spc="-50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da</a:t>
            </a:r>
            <a:r>
              <a:rPr sz="1300" spc="-30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Unidade</a:t>
            </a:r>
            <a:r>
              <a:rPr sz="1300" spc="-25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e</a:t>
            </a:r>
            <a:r>
              <a:rPr sz="1300" spc="-35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anexa</a:t>
            </a:r>
            <a:r>
              <a:rPr sz="1300" spc="-30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ao</a:t>
            </a:r>
            <a:r>
              <a:rPr sz="1300" spc="-40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processo</a:t>
            </a:r>
            <a:r>
              <a:rPr sz="1300" spc="-45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SEI,</a:t>
            </a:r>
            <a:r>
              <a:rPr sz="1300" spc="-45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como</a:t>
            </a:r>
            <a:r>
              <a:rPr sz="1300" spc="-60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documento</a:t>
            </a:r>
            <a:r>
              <a:rPr sz="1300" spc="-25" dirty="0">
                <a:cs typeface="Arial" panose="020B0604020202020204" pitchFamily="34" charset="0"/>
              </a:rPr>
              <a:t> </a:t>
            </a:r>
            <a:r>
              <a:rPr sz="1300" spc="-10" dirty="0">
                <a:cs typeface="Arial" panose="020B0604020202020204" pitchFamily="34" charset="0"/>
              </a:rPr>
              <a:t>externo;</a:t>
            </a:r>
            <a:endParaRPr sz="1300" dirty="0">
              <a:cs typeface="Arial" panose="020B0604020202020204" pitchFamily="34" charset="0"/>
            </a:endParaRPr>
          </a:p>
          <a:p>
            <a:pPr marL="434340" marR="85725" indent="-342900" algn="just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435609" algn="l"/>
              </a:tabLst>
            </a:pPr>
            <a:r>
              <a:rPr sz="1300" dirty="0">
                <a:cs typeface="Arial" panose="020B0604020202020204" pitchFamily="34" charset="0"/>
              </a:rPr>
              <a:t>Envia,</a:t>
            </a:r>
            <a:r>
              <a:rPr sz="1300" spc="85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por</a:t>
            </a:r>
            <a:r>
              <a:rPr sz="1300" spc="95" dirty="0">
                <a:cs typeface="Arial" panose="020B0604020202020204" pitchFamily="34" charset="0"/>
              </a:rPr>
              <a:t> </a:t>
            </a:r>
            <a:r>
              <a:rPr sz="1300" spc="-10" dirty="0">
                <a:cs typeface="Arial" panose="020B0604020202020204" pitchFamily="34" charset="0"/>
              </a:rPr>
              <a:t>e-</a:t>
            </a:r>
            <a:r>
              <a:rPr sz="1300" dirty="0">
                <a:cs typeface="Arial" panose="020B0604020202020204" pitchFamily="34" charset="0"/>
              </a:rPr>
              <a:t>mail,</a:t>
            </a:r>
            <a:r>
              <a:rPr sz="1300" spc="85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à</a:t>
            </a:r>
            <a:r>
              <a:rPr sz="1300" spc="105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DGP</a:t>
            </a:r>
            <a:r>
              <a:rPr sz="1300" spc="85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(</a:t>
            </a:r>
            <a:r>
              <a:rPr sz="13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cs typeface="Arial" panose="020B0604020202020204" pitchFamily="34" charset="0"/>
                <a:hlinkClick r:id="rId2"/>
              </a:rPr>
              <a:t>dgp@pr6.ufrj.br</a:t>
            </a:r>
            <a:r>
              <a:rPr sz="1300" dirty="0">
                <a:cs typeface="Arial" panose="020B0604020202020204" pitchFamily="34" charset="0"/>
              </a:rPr>
              <a:t>)</a:t>
            </a:r>
            <a:r>
              <a:rPr sz="1300" spc="90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e</a:t>
            </a:r>
            <a:r>
              <a:rPr sz="1300" spc="85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ao(s)</a:t>
            </a:r>
            <a:r>
              <a:rPr sz="1300" spc="100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responsável(is)</a:t>
            </a:r>
            <a:r>
              <a:rPr sz="1300" spc="100" dirty="0">
                <a:cs typeface="Arial" panose="020B0604020202020204" pitchFamily="34" charset="0"/>
              </a:rPr>
              <a:t> </a:t>
            </a:r>
            <a:r>
              <a:rPr sz="1300" spc="-10" dirty="0">
                <a:cs typeface="Arial" panose="020B0604020202020204" pitchFamily="34" charset="0"/>
              </a:rPr>
              <a:t>pelo(s) </a:t>
            </a:r>
            <a:r>
              <a:rPr sz="1300" dirty="0">
                <a:cs typeface="Arial" panose="020B0604020202020204" pitchFamily="34" charset="0"/>
              </a:rPr>
              <a:t>bem(ns)</a:t>
            </a:r>
            <a:r>
              <a:rPr sz="1300" spc="-35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o(s)</a:t>
            </a:r>
            <a:r>
              <a:rPr sz="1300" spc="-40" dirty="0">
                <a:cs typeface="Arial" panose="020B0604020202020204" pitchFamily="34" charset="0"/>
              </a:rPr>
              <a:t> </a:t>
            </a:r>
            <a:r>
              <a:rPr sz="1300" spc="-20" dirty="0">
                <a:cs typeface="Arial" panose="020B0604020202020204" pitchFamily="34" charset="0"/>
              </a:rPr>
              <a:t>Termo(s)</a:t>
            </a:r>
            <a:r>
              <a:rPr sz="1300" spc="-45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de</a:t>
            </a:r>
            <a:r>
              <a:rPr sz="1300" spc="-40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Responsabilidade</a:t>
            </a:r>
            <a:r>
              <a:rPr sz="1300" spc="-5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Definitivo(s)</a:t>
            </a:r>
            <a:r>
              <a:rPr sz="1300" spc="-30" dirty="0">
                <a:cs typeface="Arial" panose="020B0604020202020204" pitchFamily="34" charset="0"/>
              </a:rPr>
              <a:t> </a:t>
            </a:r>
            <a:r>
              <a:rPr sz="1300" spc="-10" dirty="0">
                <a:cs typeface="Arial" panose="020B0604020202020204" pitchFamily="34" charset="0"/>
              </a:rPr>
              <a:t>assinado(s);</a:t>
            </a:r>
            <a:endParaRPr sz="1300" dirty="0">
              <a:cs typeface="Arial" panose="020B0604020202020204" pitchFamily="34" charset="0"/>
            </a:endParaRPr>
          </a:p>
          <a:p>
            <a:pPr marL="434340" marR="86995" indent="-342900" algn="just">
              <a:lnSpc>
                <a:spcPct val="100000"/>
              </a:lnSpc>
            </a:pPr>
            <a:r>
              <a:rPr lang="pt-BR" sz="1300" dirty="0">
                <a:cs typeface="Arial" panose="020B0604020202020204" pitchFamily="34" charset="0"/>
              </a:rPr>
              <a:t>4</a:t>
            </a:r>
            <a:r>
              <a:rPr sz="1300" dirty="0">
                <a:cs typeface="Arial" panose="020B0604020202020204" pitchFamily="34" charset="0"/>
              </a:rPr>
              <a:t>.</a:t>
            </a:r>
            <a:r>
              <a:rPr sz="1300" spc="445" dirty="0">
                <a:cs typeface="Arial" panose="020B0604020202020204" pitchFamily="34" charset="0"/>
              </a:rPr>
              <a:t>  </a:t>
            </a:r>
            <a:r>
              <a:rPr sz="1300" dirty="0">
                <a:cs typeface="Arial" panose="020B0604020202020204" pitchFamily="34" charset="0"/>
              </a:rPr>
              <a:t>Encaminha</a:t>
            </a:r>
            <a:r>
              <a:rPr sz="1300" spc="160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o</a:t>
            </a:r>
            <a:r>
              <a:rPr sz="1300" spc="165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processo</a:t>
            </a:r>
            <a:r>
              <a:rPr sz="1300" spc="160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à</a:t>
            </a:r>
            <a:r>
              <a:rPr sz="1300" spc="155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Seção</a:t>
            </a:r>
            <a:r>
              <a:rPr sz="1300" spc="150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de</a:t>
            </a:r>
            <a:r>
              <a:rPr sz="1300" spc="165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Cadastro</a:t>
            </a:r>
            <a:r>
              <a:rPr sz="1300" spc="150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e</a:t>
            </a:r>
            <a:r>
              <a:rPr sz="1300" spc="150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Tombamento</a:t>
            </a:r>
            <a:r>
              <a:rPr sz="1300" spc="155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(SCTOM)</a:t>
            </a:r>
            <a:r>
              <a:rPr sz="1300" spc="145" dirty="0">
                <a:cs typeface="Arial" panose="020B0604020202020204" pitchFamily="34" charset="0"/>
              </a:rPr>
              <a:t> </a:t>
            </a:r>
            <a:r>
              <a:rPr sz="1300" spc="-25" dirty="0">
                <a:cs typeface="Arial" panose="020B0604020202020204" pitchFamily="34" charset="0"/>
              </a:rPr>
              <a:t>da </a:t>
            </a:r>
            <a:r>
              <a:rPr sz="1300" dirty="0">
                <a:cs typeface="Arial" panose="020B0604020202020204" pitchFamily="34" charset="0"/>
              </a:rPr>
              <a:t>Divisão de</a:t>
            </a:r>
            <a:r>
              <a:rPr sz="1300" spc="5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Gestão</a:t>
            </a:r>
            <a:r>
              <a:rPr sz="1300" spc="10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Patrimonial</a:t>
            </a:r>
            <a:r>
              <a:rPr sz="1300" spc="15" dirty="0">
                <a:cs typeface="Arial" panose="020B0604020202020204" pitchFamily="34" charset="0"/>
              </a:rPr>
              <a:t> </a:t>
            </a:r>
            <a:r>
              <a:rPr sz="1300" spc="-25" dirty="0">
                <a:cs typeface="Arial" panose="020B0604020202020204" pitchFamily="34" charset="0"/>
              </a:rPr>
              <a:t>(PR6/GSGP/DGPAT/SCTOM),</a:t>
            </a:r>
            <a:r>
              <a:rPr sz="1300" spc="5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para</a:t>
            </a:r>
            <a:r>
              <a:rPr sz="1300" spc="5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ciência</a:t>
            </a:r>
            <a:r>
              <a:rPr sz="1300" spc="25" dirty="0">
                <a:cs typeface="Arial" panose="020B0604020202020204" pitchFamily="34" charset="0"/>
              </a:rPr>
              <a:t> </a:t>
            </a:r>
            <a:r>
              <a:rPr sz="1300" spc="-25" dirty="0">
                <a:cs typeface="Arial" panose="020B0604020202020204" pitchFamily="34" charset="0"/>
              </a:rPr>
              <a:t>de </a:t>
            </a:r>
            <a:r>
              <a:rPr sz="1300" dirty="0">
                <a:cs typeface="Arial" panose="020B0604020202020204" pitchFamily="34" charset="0"/>
              </a:rPr>
              <a:t>que</a:t>
            </a:r>
            <a:r>
              <a:rPr sz="1300" spc="-25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os</a:t>
            </a:r>
            <a:r>
              <a:rPr sz="1300" spc="-35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TRD´s</a:t>
            </a:r>
            <a:r>
              <a:rPr sz="1300" spc="-30" dirty="0">
                <a:cs typeface="Arial" panose="020B0604020202020204" pitchFamily="34" charset="0"/>
              </a:rPr>
              <a:t> </a:t>
            </a:r>
            <a:r>
              <a:rPr sz="1300" spc="-10" dirty="0">
                <a:cs typeface="Arial" panose="020B0604020202020204" pitchFamily="34" charset="0"/>
              </a:rPr>
              <a:t>foram</a:t>
            </a:r>
            <a:r>
              <a:rPr sz="1300" spc="-70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devidamente</a:t>
            </a:r>
            <a:r>
              <a:rPr sz="1300" spc="15" dirty="0">
                <a:cs typeface="Arial" panose="020B0604020202020204" pitchFamily="34" charset="0"/>
              </a:rPr>
              <a:t> </a:t>
            </a:r>
            <a:r>
              <a:rPr sz="1300" spc="-10" dirty="0">
                <a:cs typeface="Arial" panose="020B0604020202020204" pitchFamily="34" charset="0"/>
              </a:rPr>
              <a:t>assinados.</a:t>
            </a:r>
            <a:endParaRPr sz="1300" dirty="0">
              <a:cs typeface="Arial" panose="020B0604020202020204" pitchFamily="34" charset="0"/>
            </a:endParaRPr>
          </a:p>
        </p:txBody>
      </p:sp>
      <p:sp>
        <p:nvSpPr>
          <p:cNvPr id="18" name="object 6">
            <a:extLst>
              <a:ext uri="{FF2B5EF4-FFF2-40B4-BE49-F238E27FC236}">
                <a16:creationId xmlns:a16="http://schemas.microsoft.com/office/drawing/2014/main" id="{FF92A070-CFB8-75D5-7497-910A7057AD1F}"/>
              </a:ext>
            </a:extLst>
          </p:cNvPr>
          <p:cNvSpPr txBox="1"/>
          <p:nvPr/>
        </p:nvSpPr>
        <p:spPr>
          <a:xfrm>
            <a:off x="6879335" y="1520271"/>
            <a:ext cx="5062855" cy="1034899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70"/>
              </a:spcBef>
            </a:pPr>
            <a:r>
              <a:rPr sz="1300" b="1" spc="-25" dirty="0">
                <a:cs typeface="Arial" panose="020B0604020202020204" pitchFamily="34" charset="0"/>
              </a:rPr>
              <a:t>PR6/GSGP/DGPAT/SCTOM</a:t>
            </a:r>
            <a:r>
              <a:rPr sz="1300" b="1" spc="-10" dirty="0">
                <a:cs typeface="Arial" panose="020B0604020202020204" pitchFamily="34" charset="0"/>
              </a:rPr>
              <a:t> </a:t>
            </a:r>
            <a:r>
              <a:rPr sz="1300" b="1" dirty="0">
                <a:cs typeface="Arial" panose="020B0604020202020204" pitchFamily="34" charset="0"/>
              </a:rPr>
              <a:t>(2ª</a:t>
            </a:r>
            <a:r>
              <a:rPr sz="1300" b="1" spc="45" dirty="0">
                <a:cs typeface="Arial" panose="020B0604020202020204" pitchFamily="34" charset="0"/>
              </a:rPr>
              <a:t> </a:t>
            </a:r>
            <a:r>
              <a:rPr sz="1300" b="1" spc="-10" dirty="0">
                <a:cs typeface="Arial" panose="020B0604020202020204" pitchFamily="34" charset="0"/>
              </a:rPr>
              <a:t>fase)</a:t>
            </a:r>
            <a:endParaRPr sz="1300">
              <a:cs typeface="Arial" panose="020B0604020202020204" pitchFamily="34" charset="0"/>
            </a:endParaRPr>
          </a:p>
          <a:p>
            <a:pPr marL="433070" indent="-342265">
              <a:lnSpc>
                <a:spcPct val="100000"/>
              </a:lnSpc>
              <a:buAutoNum type="arabicPeriod"/>
              <a:tabLst>
                <a:tab pos="433070" algn="l"/>
                <a:tab pos="433705" algn="l"/>
              </a:tabLst>
            </a:pPr>
            <a:r>
              <a:rPr sz="1300" dirty="0">
                <a:cs typeface="Arial" panose="020B0604020202020204" pitchFamily="34" charset="0"/>
              </a:rPr>
              <a:t>Recebe</a:t>
            </a:r>
            <a:r>
              <a:rPr sz="1300" spc="-25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o</a:t>
            </a:r>
            <a:r>
              <a:rPr sz="1300" spc="-40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processo</a:t>
            </a:r>
            <a:r>
              <a:rPr sz="1300" spc="-30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no</a:t>
            </a:r>
            <a:r>
              <a:rPr sz="1300" spc="-25" dirty="0">
                <a:cs typeface="Arial" panose="020B0604020202020204" pitchFamily="34" charset="0"/>
              </a:rPr>
              <a:t> </a:t>
            </a:r>
            <a:r>
              <a:rPr sz="1300" spc="-20" dirty="0">
                <a:cs typeface="Arial" panose="020B0604020202020204" pitchFamily="34" charset="0"/>
              </a:rPr>
              <a:t>SEI;</a:t>
            </a:r>
            <a:endParaRPr sz="1300">
              <a:cs typeface="Arial" panose="020B0604020202020204" pitchFamily="34" charset="0"/>
            </a:endParaRPr>
          </a:p>
          <a:p>
            <a:pPr marL="433705" indent="-343535">
              <a:lnSpc>
                <a:spcPct val="100000"/>
              </a:lnSpc>
              <a:buAutoNum type="arabicPeriod"/>
              <a:tabLst>
                <a:tab pos="433705" algn="l"/>
                <a:tab pos="434340" algn="l"/>
              </a:tabLst>
            </a:pPr>
            <a:r>
              <a:rPr sz="1300" dirty="0">
                <a:cs typeface="Arial" panose="020B0604020202020204" pitchFamily="34" charset="0"/>
              </a:rPr>
              <a:t>Dá</a:t>
            </a:r>
            <a:r>
              <a:rPr sz="1300" spc="-25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ciência</a:t>
            </a:r>
            <a:r>
              <a:rPr sz="1300" spc="-15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no(s)</a:t>
            </a:r>
            <a:r>
              <a:rPr sz="1300" spc="-20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TRD(s);</a:t>
            </a:r>
            <a:r>
              <a:rPr sz="1300" spc="-20" dirty="0">
                <a:cs typeface="Arial" panose="020B0604020202020204" pitchFamily="34" charset="0"/>
              </a:rPr>
              <a:t> </a:t>
            </a:r>
            <a:r>
              <a:rPr sz="1300" spc="-50" dirty="0">
                <a:cs typeface="Arial" panose="020B0604020202020204" pitchFamily="34" charset="0"/>
              </a:rPr>
              <a:t>e</a:t>
            </a:r>
            <a:endParaRPr sz="1300">
              <a:cs typeface="Arial" panose="020B0604020202020204" pitchFamily="34" charset="0"/>
            </a:endParaRPr>
          </a:p>
          <a:p>
            <a:pPr marL="433705" marR="85725" indent="-342900">
              <a:lnSpc>
                <a:spcPct val="100000"/>
              </a:lnSpc>
              <a:buAutoNum type="arabicPeriod"/>
              <a:tabLst>
                <a:tab pos="433705" algn="l"/>
                <a:tab pos="434340" algn="l"/>
              </a:tabLst>
            </a:pPr>
            <a:r>
              <a:rPr sz="1300" dirty="0">
                <a:cs typeface="Arial" panose="020B0604020202020204" pitchFamily="34" charset="0"/>
              </a:rPr>
              <a:t>Encaminha</a:t>
            </a:r>
            <a:r>
              <a:rPr sz="1300" spc="40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o</a:t>
            </a:r>
            <a:r>
              <a:rPr sz="1300" spc="55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processo</a:t>
            </a:r>
            <a:r>
              <a:rPr sz="1300" spc="55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SEI</a:t>
            </a:r>
            <a:r>
              <a:rPr sz="1300" spc="50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ao</a:t>
            </a:r>
            <a:r>
              <a:rPr sz="1300" spc="55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Setor</a:t>
            </a:r>
            <a:r>
              <a:rPr sz="1300" spc="55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de</a:t>
            </a:r>
            <a:r>
              <a:rPr sz="1300" spc="55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Patrimônio</a:t>
            </a:r>
            <a:r>
              <a:rPr sz="1300" spc="55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da</a:t>
            </a:r>
            <a:r>
              <a:rPr sz="1300" spc="55" dirty="0">
                <a:cs typeface="Arial" panose="020B0604020202020204" pitchFamily="34" charset="0"/>
              </a:rPr>
              <a:t> </a:t>
            </a:r>
            <a:r>
              <a:rPr sz="1300" spc="-10" dirty="0">
                <a:cs typeface="Arial" panose="020B0604020202020204" pitchFamily="34" charset="0"/>
              </a:rPr>
              <a:t>Unidade (CCMN/IQ/ATVGR/SPAIQ).</a:t>
            </a:r>
            <a:endParaRPr sz="1300">
              <a:cs typeface="Arial" panose="020B0604020202020204" pitchFamily="34" charset="0"/>
            </a:endParaRPr>
          </a:p>
        </p:txBody>
      </p:sp>
      <p:grpSp>
        <p:nvGrpSpPr>
          <p:cNvPr id="21" name="object 7">
            <a:extLst>
              <a:ext uri="{FF2B5EF4-FFF2-40B4-BE49-F238E27FC236}">
                <a16:creationId xmlns:a16="http://schemas.microsoft.com/office/drawing/2014/main" id="{45A490AD-3E21-254C-7B38-1EC537BD0E1C}"/>
              </a:ext>
            </a:extLst>
          </p:cNvPr>
          <p:cNvGrpSpPr/>
          <p:nvPr/>
        </p:nvGrpSpPr>
        <p:grpSpPr>
          <a:xfrm>
            <a:off x="3055616" y="4383513"/>
            <a:ext cx="76200" cy="324485"/>
            <a:chOff x="3058664" y="4027932"/>
            <a:chExt cx="76200" cy="324485"/>
          </a:xfrm>
        </p:grpSpPr>
        <p:sp>
          <p:nvSpPr>
            <p:cNvPr id="22" name="object 8">
              <a:extLst>
                <a:ext uri="{FF2B5EF4-FFF2-40B4-BE49-F238E27FC236}">
                  <a16:creationId xmlns:a16="http://schemas.microsoft.com/office/drawing/2014/main" id="{51350830-C40B-0BE5-87AE-2A31B6C4DF0F}"/>
                </a:ext>
              </a:extLst>
            </p:cNvPr>
            <p:cNvSpPr/>
            <p:nvPr/>
          </p:nvSpPr>
          <p:spPr>
            <a:xfrm>
              <a:off x="3096768" y="4027932"/>
              <a:ext cx="0" cy="260985"/>
            </a:xfrm>
            <a:custGeom>
              <a:avLst/>
              <a:gdLst/>
              <a:ahLst/>
              <a:cxnLst/>
              <a:rect l="l" t="t" r="r" b="b"/>
              <a:pathLst>
                <a:path h="260985">
                  <a:moveTo>
                    <a:pt x="0" y="0"/>
                  </a:moveTo>
                  <a:lnTo>
                    <a:pt x="0" y="260502"/>
                  </a:lnTo>
                </a:path>
              </a:pathLst>
            </a:custGeom>
            <a:ln w="12700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>
              <a:endParaRPr sz="1300">
                <a:cs typeface="Arial" panose="020B0604020202020204" pitchFamily="34" charset="0"/>
              </a:endParaRPr>
            </a:p>
          </p:txBody>
        </p:sp>
        <p:sp>
          <p:nvSpPr>
            <p:cNvPr id="23" name="object 9">
              <a:extLst>
                <a:ext uri="{FF2B5EF4-FFF2-40B4-BE49-F238E27FC236}">
                  <a16:creationId xmlns:a16="http://schemas.microsoft.com/office/drawing/2014/main" id="{A0A37579-9D3B-80FD-2319-D592A93D01E8}"/>
                </a:ext>
              </a:extLst>
            </p:cNvPr>
            <p:cNvSpPr/>
            <p:nvPr/>
          </p:nvSpPr>
          <p:spPr>
            <a:xfrm>
              <a:off x="3058664" y="4275734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6200" y="0"/>
                  </a:moveTo>
                  <a:lnTo>
                    <a:pt x="0" y="0"/>
                  </a:lnTo>
                  <a:lnTo>
                    <a:pt x="38100" y="76199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 sz="1300">
                <a:cs typeface="Arial" panose="020B0604020202020204" pitchFamily="34" charset="0"/>
              </a:endParaRPr>
            </a:p>
          </p:txBody>
        </p:sp>
      </p:grpSp>
      <p:sp>
        <p:nvSpPr>
          <p:cNvPr id="24" name="object 10">
            <a:extLst>
              <a:ext uri="{FF2B5EF4-FFF2-40B4-BE49-F238E27FC236}">
                <a16:creationId xmlns:a16="http://schemas.microsoft.com/office/drawing/2014/main" id="{2A37D1FA-023A-20A9-59F4-168C5278E2F2}"/>
              </a:ext>
            </a:extLst>
          </p:cNvPr>
          <p:cNvSpPr/>
          <p:nvPr/>
        </p:nvSpPr>
        <p:spPr>
          <a:xfrm>
            <a:off x="6879335" y="2936748"/>
            <a:ext cx="5062855" cy="2677795"/>
          </a:xfrm>
          <a:custGeom>
            <a:avLst/>
            <a:gdLst/>
            <a:ahLst/>
            <a:cxnLst/>
            <a:rect l="l" t="t" r="r" b="b"/>
            <a:pathLst>
              <a:path w="5062855" h="2677795">
                <a:moveTo>
                  <a:pt x="0" y="0"/>
                </a:moveTo>
                <a:lnTo>
                  <a:pt x="5062728" y="0"/>
                </a:lnTo>
                <a:lnTo>
                  <a:pt x="5062728" y="2677668"/>
                </a:lnTo>
                <a:lnTo>
                  <a:pt x="0" y="2677668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300">
              <a:cs typeface="Arial" panose="020B0604020202020204" pitchFamily="34" charset="0"/>
            </a:endParaRPr>
          </a:p>
        </p:txBody>
      </p:sp>
      <p:sp>
        <p:nvSpPr>
          <p:cNvPr id="25" name="object 11">
            <a:extLst>
              <a:ext uri="{FF2B5EF4-FFF2-40B4-BE49-F238E27FC236}">
                <a16:creationId xmlns:a16="http://schemas.microsoft.com/office/drawing/2014/main" id="{AB5DF7F7-3023-FF97-74E4-9A494544C1FF}"/>
              </a:ext>
            </a:extLst>
          </p:cNvPr>
          <p:cNvSpPr txBox="1"/>
          <p:nvPr/>
        </p:nvSpPr>
        <p:spPr>
          <a:xfrm>
            <a:off x="6970040" y="2957343"/>
            <a:ext cx="4891029" cy="301428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400175">
              <a:lnSpc>
                <a:spcPct val="100000"/>
              </a:lnSpc>
              <a:spcBef>
                <a:spcPts val="105"/>
              </a:spcBef>
            </a:pPr>
            <a:r>
              <a:rPr sz="1300" b="1" spc="-10" dirty="0">
                <a:cs typeface="Arial" panose="020B0604020202020204" pitchFamily="34" charset="0"/>
              </a:rPr>
              <a:t>Agente</a:t>
            </a:r>
            <a:r>
              <a:rPr sz="1300" b="1" spc="-20" dirty="0">
                <a:cs typeface="Arial" panose="020B0604020202020204" pitchFamily="34" charset="0"/>
              </a:rPr>
              <a:t> </a:t>
            </a:r>
            <a:r>
              <a:rPr sz="1300" b="1" spc="-10" dirty="0">
                <a:cs typeface="Arial" panose="020B0604020202020204" pitchFamily="34" charset="0"/>
              </a:rPr>
              <a:t>Patrimonial</a:t>
            </a:r>
            <a:r>
              <a:rPr sz="1300" b="1" spc="-15" dirty="0">
                <a:cs typeface="Arial" panose="020B0604020202020204" pitchFamily="34" charset="0"/>
              </a:rPr>
              <a:t> </a:t>
            </a:r>
            <a:r>
              <a:rPr sz="1300" b="1" dirty="0">
                <a:cs typeface="Arial" panose="020B0604020202020204" pitchFamily="34" charset="0"/>
              </a:rPr>
              <a:t>(3ª</a:t>
            </a:r>
            <a:r>
              <a:rPr sz="1300" b="1" spc="40" dirty="0">
                <a:cs typeface="Arial" panose="020B0604020202020204" pitchFamily="34" charset="0"/>
              </a:rPr>
              <a:t> </a:t>
            </a:r>
            <a:r>
              <a:rPr sz="1300" b="1" spc="-10" dirty="0" err="1">
                <a:cs typeface="Arial" panose="020B0604020202020204" pitchFamily="34" charset="0"/>
              </a:rPr>
              <a:t>fase</a:t>
            </a:r>
            <a:r>
              <a:rPr sz="1300" b="1" spc="-10" dirty="0">
                <a:cs typeface="Arial" panose="020B0604020202020204" pitchFamily="34" charset="0"/>
              </a:rPr>
              <a:t>)</a:t>
            </a:r>
            <a:endParaRPr sz="1300" dirty="0">
              <a:cs typeface="Arial" panose="020B0604020202020204" pitchFamily="34" charset="0"/>
            </a:endParaRPr>
          </a:p>
          <a:p>
            <a:pPr marL="342265" indent="-342900">
              <a:lnSpc>
                <a:spcPct val="100000"/>
              </a:lnSpc>
              <a:buAutoNum type="arabicPeriod"/>
              <a:tabLst>
                <a:tab pos="342265" algn="l"/>
                <a:tab pos="342900" algn="l"/>
              </a:tabLst>
            </a:pPr>
            <a:r>
              <a:rPr sz="1300" dirty="0">
                <a:cs typeface="Arial" panose="020B0604020202020204" pitchFamily="34" charset="0"/>
              </a:rPr>
              <a:t>Recebe</a:t>
            </a:r>
            <a:r>
              <a:rPr sz="1300" spc="-25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o</a:t>
            </a:r>
            <a:r>
              <a:rPr sz="1300" spc="-40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processo</a:t>
            </a:r>
            <a:r>
              <a:rPr sz="1300" spc="-30" dirty="0">
                <a:cs typeface="Arial" panose="020B0604020202020204" pitchFamily="34" charset="0"/>
              </a:rPr>
              <a:t> </a:t>
            </a:r>
            <a:r>
              <a:rPr sz="1300" dirty="0">
                <a:cs typeface="Arial" panose="020B0604020202020204" pitchFamily="34" charset="0"/>
              </a:rPr>
              <a:t>no</a:t>
            </a:r>
            <a:r>
              <a:rPr sz="1300" spc="-25" dirty="0">
                <a:cs typeface="Arial" panose="020B0604020202020204" pitchFamily="34" charset="0"/>
              </a:rPr>
              <a:t> </a:t>
            </a:r>
            <a:r>
              <a:rPr sz="1300" spc="-20" dirty="0">
                <a:cs typeface="Arial" panose="020B0604020202020204" pitchFamily="34" charset="0"/>
              </a:rPr>
              <a:t>SEI;</a:t>
            </a:r>
            <a:endParaRPr lang="pt-BR" sz="1300" spc="-20" dirty="0">
              <a:cs typeface="Arial" panose="020B0604020202020204" pitchFamily="34" charset="0"/>
            </a:endParaRPr>
          </a:p>
          <a:p>
            <a:pPr marL="342265" indent="-342900">
              <a:lnSpc>
                <a:spcPct val="100000"/>
              </a:lnSpc>
              <a:buAutoNum type="arabicPeriod"/>
              <a:tabLst>
                <a:tab pos="342265" algn="l"/>
                <a:tab pos="342900" algn="l"/>
              </a:tabLst>
            </a:pPr>
            <a:r>
              <a:rPr lang="pt-BR" sz="1300" dirty="0">
                <a:cs typeface="Arial" panose="020B0604020202020204" pitchFamily="34" charset="0"/>
              </a:rPr>
              <a:t>Após o recebimento das etiquetas, realiza o(s) emplacamento(s) do bem(</a:t>
            </a:r>
            <a:r>
              <a:rPr lang="pt-BR" sz="1300" dirty="0" err="1">
                <a:cs typeface="Arial" panose="020B0604020202020204" pitchFamily="34" charset="0"/>
              </a:rPr>
              <a:t>ns</a:t>
            </a:r>
            <a:r>
              <a:rPr lang="pt-BR" sz="1300" dirty="0">
                <a:cs typeface="Arial" panose="020B0604020202020204" pitchFamily="34" charset="0"/>
              </a:rPr>
              <a:t>), afixando-se as etiquetas emitidas e encaminhadas pela DGP;</a:t>
            </a:r>
          </a:p>
          <a:p>
            <a:pPr marL="342265" marR="5080" indent="-342900" algn="just">
              <a:lnSpc>
                <a:spcPct val="100000"/>
              </a:lnSpc>
              <a:spcBef>
                <a:spcPts val="5"/>
              </a:spcBef>
              <a:buAutoNum type="arabicPeriod" startAt="3"/>
              <a:tabLst>
                <a:tab pos="343535" algn="l"/>
              </a:tabLst>
            </a:pPr>
            <a:r>
              <a:rPr lang="pt-BR" sz="1300" dirty="0">
                <a:cs typeface="Arial" panose="020B0604020202020204" pitchFamily="34" charset="0"/>
              </a:rPr>
              <a:t>Registra</a:t>
            </a:r>
            <a:r>
              <a:rPr lang="pt-BR" sz="1300" spc="85" dirty="0">
                <a:cs typeface="Arial" panose="020B0604020202020204" pitchFamily="34" charset="0"/>
              </a:rPr>
              <a:t> </a:t>
            </a:r>
            <a:r>
              <a:rPr lang="pt-BR" sz="1300" dirty="0">
                <a:cs typeface="Arial" panose="020B0604020202020204" pitchFamily="34" charset="0"/>
              </a:rPr>
              <a:t>por</a:t>
            </a:r>
            <a:r>
              <a:rPr lang="pt-BR" sz="1300" spc="85" dirty="0">
                <a:cs typeface="Arial" panose="020B0604020202020204" pitchFamily="34" charset="0"/>
              </a:rPr>
              <a:t> </a:t>
            </a:r>
            <a:r>
              <a:rPr lang="pt-BR" sz="1300" dirty="0">
                <a:cs typeface="Arial" panose="020B0604020202020204" pitchFamily="34" charset="0"/>
              </a:rPr>
              <a:t>fotografias</a:t>
            </a:r>
            <a:r>
              <a:rPr lang="pt-BR" sz="1300" spc="85" dirty="0">
                <a:cs typeface="Arial" panose="020B0604020202020204" pitchFamily="34" charset="0"/>
              </a:rPr>
              <a:t> </a:t>
            </a:r>
            <a:r>
              <a:rPr lang="pt-BR" sz="1300" dirty="0">
                <a:cs typeface="Arial" panose="020B0604020202020204" pitchFamily="34" charset="0"/>
              </a:rPr>
              <a:t>o</a:t>
            </a:r>
            <a:r>
              <a:rPr lang="pt-BR" sz="1300" spc="85" dirty="0">
                <a:cs typeface="Arial" panose="020B0604020202020204" pitchFamily="34" charset="0"/>
              </a:rPr>
              <a:t> </a:t>
            </a:r>
            <a:r>
              <a:rPr lang="pt-BR" sz="1300" dirty="0">
                <a:cs typeface="Arial" panose="020B0604020202020204" pitchFamily="34" charset="0"/>
              </a:rPr>
              <a:t>local</a:t>
            </a:r>
            <a:r>
              <a:rPr lang="pt-BR" sz="1300" spc="85" dirty="0">
                <a:cs typeface="Arial" panose="020B0604020202020204" pitchFamily="34" charset="0"/>
              </a:rPr>
              <a:t> </a:t>
            </a:r>
            <a:r>
              <a:rPr lang="pt-BR" sz="1300" dirty="0">
                <a:cs typeface="Arial" panose="020B0604020202020204" pitchFamily="34" charset="0"/>
              </a:rPr>
              <a:t>em</a:t>
            </a:r>
            <a:r>
              <a:rPr lang="pt-BR" sz="1300" spc="75" dirty="0">
                <a:cs typeface="Arial" panose="020B0604020202020204" pitchFamily="34" charset="0"/>
              </a:rPr>
              <a:t> </a:t>
            </a:r>
            <a:r>
              <a:rPr lang="pt-BR" sz="1300" dirty="0">
                <a:cs typeface="Arial" panose="020B0604020202020204" pitchFamily="34" charset="0"/>
              </a:rPr>
              <a:t>que</a:t>
            </a:r>
            <a:r>
              <a:rPr lang="pt-BR" sz="1300" spc="95" dirty="0">
                <a:cs typeface="Arial" panose="020B0604020202020204" pitchFamily="34" charset="0"/>
              </a:rPr>
              <a:t> </a:t>
            </a:r>
            <a:r>
              <a:rPr lang="pt-BR" sz="1300" dirty="0">
                <a:cs typeface="Arial" panose="020B0604020202020204" pitchFamily="34" charset="0"/>
              </a:rPr>
              <a:t>a</a:t>
            </a:r>
            <a:r>
              <a:rPr lang="pt-BR" sz="1300" spc="95" dirty="0">
                <a:cs typeface="Arial" panose="020B0604020202020204" pitchFamily="34" charset="0"/>
              </a:rPr>
              <a:t> </a:t>
            </a:r>
            <a:r>
              <a:rPr lang="pt-BR" sz="1300" dirty="0">
                <a:cs typeface="Arial" panose="020B0604020202020204" pitchFamily="34" charset="0"/>
              </a:rPr>
              <a:t>etiqueta</a:t>
            </a:r>
            <a:r>
              <a:rPr lang="pt-BR" sz="1300" spc="95" dirty="0">
                <a:cs typeface="Arial" panose="020B0604020202020204" pitchFamily="34" charset="0"/>
              </a:rPr>
              <a:t> </a:t>
            </a:r>
            <a:r>
              <a:rPr lang="pt-BR" sz="1300" dirty="0">
                <a:cs typeface="Arial" panose="020B0604020202020204" pitchFamily="34" charset="0"/>
              </a:rPr>
              <a:t>foi</a:t>
            </a:r>
            <a:r>
              <a:rPr lang="pt-BR" sz="1300" spc="90" dirty="0">
                <a:cs typeface="Arial" panose="020B0604020202020204" pitchFamily="34" charset="0"/>
              </a:rPr>
              <a:t> </a:t>
            </a:r>
            <a:r>
              <a:rPr lang="pt-BR" sz="1300" spc="-10" dirty="0">
                <a:cs typeface="Arial" panose="020B0604020202020204" pitchFamily="34" charset="0"/>
              </a:rPr>
              <a:t>afixada, </a:t>
            </a:r>
            <a:r>
              <a:rPr lang="pt-BR" sz="1300" dirty="0">
                <a:cs typeface="Arial" panose="020B0604020202020204" pitchFamily="34" charset="0"/>
              </a:rPr>
              <a:t>bem</a:t>
            </a:r>
            <a:r>
              <a:rPr lang="pt-BR" sz="1300" spc="105" dirty="0">
                <a:cs typeface="Arial" panose="020B0604020202020204" pitchFamily="34" charset="0"/>
              </a:rPr>
              <a:t> </a:t>
            </a:r>
            <a:r>
              <a:rPr lang="pt-BR" sz="1300" dirty="0">
                <a:cs typeface="Arial" panose="020B0604020202020204" pitchFamily="34" charset="0"/>
              </a:rPr>
              <a:t>como</a:t>
            </a:r>
            <a:r>
              <a:rPr lang="pt-BR" sz="1300" spc="120" dirty="0">
                <a:cs typeface="Arial" panose="020B0604020202020204" pitchFamily="34" charset="0"/>
              </a:rPr>
              <a:t> </a:t>
            </a:r>
            <a:r>
              <a:rPr lang="pt-BR" sz="1300" dirty="0">
                <a:cs typeface="Arial" panose="020B0604020202020204" pitchFamily="34" charset="0"/>
              </a:rPr>
              <a:t>fotos</a:t>
            </a:r>
            <a:r>
              <a:rPr lang="pt-BR" sz="1300" spc="120" dirty="0">
                <a:cs typeface="Arial" panose="020B0604020202020204" pitchFamily="34" charset="0"/>
              </a:rPr>
              <a:t> </a:t>
            </a:r>
            <a:r>
              <a:rPr lang="pt-BR" sz="1300" dirty="0">
                <a:cs typeface="Arial" panose="020B0604020202020204" pitchFamily="34" charset="0"/>
              </a:rPr>
              <a:t>da</a:t>
            </a:r>
            <a:r>
              <a:rPr lang="pt-BR" sz="1300" spc="120" dirty="0">
                <a:cs typeface="Arial" panose="020B0604020202020204" pitchFamily="34" charset="0"/>
              </a:rPr>
              <a:t> </a:t>
            </a:r>
            <a:r>
              <a:rPr lang="pt-BR" sz="1300" dirty="0">
                <a:cs typeface="Arial" panose="020B0604020202020204" pitchFamily="34" charset="0"/>
              </a:rPr>
              <a:t>frente,</a:t>
            </a:r>
            <a:r>
              <a:rPr lang="pt-BR" sz="1300" spc="120" dirty="0">
                <a:cs typeface="Arial" panose="020B0604020202020204" pitchFamily="34" charset="0"/>
              </a:rPr>
              <a:t> </a:t>
            </a:r>
            <a:r>
              <a:rPr lang="pt-BR" sz="1300" dirty="0">
                <a:cs typeface="Arial" panose="020B0604020202020204" pitchFamily="34" charset="0"/>
              </a:rPr>
              <a:t>laterais</a:t>
            </a:r>
            <a:r>
              <a:rPr lang="pt-BR" sz="1300" spc="120" dirty="0">
                <a:cs typeface="Arial" panose="020B0604020202020204" pitchFamily="34" charset="0"/>
              </a:rPr>
              <a:t> </a:t>
            </a:r>
            <a:r>
              <a:rPr lang="pt-BR" sz="1300" dirty="0">
                <a:cs typeface="Arial" panose="020B0604020202020204" pitchFamily="34" charset="0"/>
              </a:rPr>
              <a:t>e</a:t>
            </a:r>
            <a:r>
              <a:rPr lang="pt-BR" sz="1300" spc="130" dirty="0">
                <a:cs typeface="Arial" panose="020B0604020202020204" pitchFamily="34" charset="0"/>
              </a:rPr>
              <a:t> </a:t>
            </a:r>
            <a:r>
              <a:rPr lang="pt-BR" sz="1300" dirty="0">
                <a:cs typeface="Arial" panose="020B0604020202020204" pitchFamily="34" charset="0"/>
              </a:rPr>
              <a:t>atrás</a:t>
            </a:r>
            <a:r>
              <a:rPr lang="pt-BR" sz="1300" spc="120" dirty="0">
                <a:cs typeface="Arial" panose="020B0604020202020204" pitchFamily="34" charset="0"/>
              </a:rPr>
              <a:t> </a:t>
            </a:r>
            <a:r>
              <a:rPr lang="pt-BR" sz="1300" dirty="0">
                <a:cs typeface="Arial" panose="020B0604020202020204" pitchFamily="34" charset="0"/>
              </a:rPr>
              <a:t>do</a:t>
            </a:r>
            <a:r>
              <a:rPr lang="pt-BR" sz="1300" spc="125" dirty="0">
                <a:cs typeface="Arial" panose="020B0604020202020204" pitchFamily="34" charset="0"/>
              </a:rPr>
              <a:t> </a:t>
            </a:r>
            <a:r>
              <a:rPr lang="pt-BR" sz="1300" dirty="0">
                <a:cs typeface="Arial" panose="020B0604020202020204" pitchFamily="34" charset="0"/>
              </a:rPr>
              <a:t>Bem.</a:t>
            </a:r>
            <a:r>
              <a:rPr lang="pt-BR" sz="1300" spc="125" dirty="0">
                <a:cs typeface="Arial" panose="020B0604020202020204" pitchFamily="34" charset="0"/>
              </a:rPr>
              <a:t> </a:t>
            </a:r>
            <a:r>
              <a:rPr lang="pt-BR" sz="1300" dirty="0">
                <a:cs typeface="Arial" panose="020B0604020202020204" pitchFamily="34" charset="0"/>
              </a:rPr>
              <a:t>Deve</a:t>
            </a:r>
            <a:r>
              <a:rPr lang="pt-BR" sz="1300" spc="120" dirty="0">
                <a:cs typeface="Arial" panose="020B0604020202020204" pitchFamily="34" charset="0"/>
              </a:rPr>
              <a:t> </a:t>
            </a:r>
            <a:r>
              <a:rPr lang="pt-BR" sz="1300" spc="-25" dirty="0">
                <a:cs typeface="Arial" panose="020B0604020202020204" pitchFamily="34" charset="0"/>
              </a:rPr>
              <a:t>ser </a:t>
            </a:r>
            <a:r>
              <a:rPr lang="pt-BR" sz="1300" dirty="0">
                <a:cs typeface="Arial" panose="020B0604020202020204" pitchFamily="34" charset="0"/>
              </a:rPr>
              <a:t>tirada</a:t>
            </a:r>
            <a:r>
              <a:rPr lang="pt-BR" sz="1300" spc="50" dirty="0">
                <a:cs typeface="Arial" panose="020B0604020202020204" pitchFamily="34" charset="0"/>
              </a:rPr>
              <a:t> </a:t>
            </a:r>
            <a:r>
              <a:rPr lang="pt-BR" sz="1300" dirty="0">
                <a:cs typeface="Arial" panose="020B0604020202020204" pitchFamily="34" charset="0"/>
              </a:rPr>
              <a:t>uma</a:t>
            </a:r>
            <a:r>
              <a:rPr lang="pt-BR" sz="1300" spc="40" dirty="0">
                <a:cs typeface="Arial" panose="020B0604020202020204" pitchFamily="34" charset="0"/>
              </a:rPr>
              <a:t> </a:t>
            </a:r>
            <a:r>
              <a:rPr lang="pt-BR" sz="1300" dirty="0">
                <a:cs typeface="Arial" panose="020B0604020202020204" pitchFamily="34" charset="0"/>
              </a:rPr>
              <a:t>foto</a:t>
            </a:r>
            <a:r>
              <a:rPr lang="pt-BR" sz="1300" spc="45" dirty="0">
                <a:cs typeface="Arial" panose="020B0604020202020204" pitchFamily="34" charset="0"/>
              </a:rPr>
              <a:t> </a:t>
            </a:r>
            <a:r>
              <a:rPr lang="pt-BR" sz="1300" dirty="0">
                <a:cs typeface="Arial" panose="020B0604020202020204" pitchFamily="34" charset="0"/>
              </a:rPr>
              <a:t>da</a:t>
            </a:r>
            <a:r>
              <a:rPr lang="pt-BR" sz="1300" spc="45" dirty="0">
                <a:cs typeface="Arial" panose="020B0604020202020204" pitchFamily="34" charset="0"/>
              </a:rPr>
              <a:t> </a:t>
            </a:r>
            <a:r>
              <a:rPr lang="pt-BR" sz="1300" dirty="0">
                <a:cs typeface="Arial" panose="020B0604020202020204" pitchFamily="34" charset="0"/>
              </a:rPr>
              <a:t>placa</a:t>
            </a:r>
            <a:r>
              <a:rPr lang="pt-BR" sz="1300" spc="40" dirty="0">
                <a:cs typeface="Arial" panose="020B0604020202020204" pitchFamily="34" charset="0"/>
              </a:rPr>
              <a:t> </a:t>
            </a:r>
            <a:r>
              <a:rPr lang="pt-BR" sz="1300" dirty="0">
                <a:cs typeface="Arial" panose="020B0604020202020204" pitchFamily="34" charset="0"/>
              </a:rPr>
              <a:t>da</a:t>
            </a:r>
            <a:r>
              <a:rPr lang="pt-BR" sz="1300" spc="50" dirty="0">
                <a:cs typeface="Arial" panose="020B0604020202020204" pitchFamily="34" charset="0"/>
              </a:rPr>
              <a:t> </a:t>
            </a:r>
            <a:r>
              <a:rPr lang="pt-BR" sz="1300" dirty="0">
                <a:cs typeface="Arial" panose="020B0604020202020204" pitchFamily="34" charset="0"/>
              </a:rPr>
              <a:t>porta</a:t>
            </a:r>
            <a:r>
              <a:rPr lang="pt-BR" sz="1300" spc="45" dirty="0">
                <a:cs typeface="Arial" panose="020B0604020202020204" pitchFamily="34" charset="0"/>
              </a:rPr>
              <a:t> </a:t>
            </a:r>
            <a:r>
              <a:rPr lang="pt-BR" sz="1300" dirty="0">
                <a:cs typeface="Arial" panose="020B0604020202020204" pitchFamily="34" charset="0"/>
              </a:rPr>
              <a:t>da</a:t>
            </a:r>
            <a:r>
              <a:rPr lang="pt-BR" sz="1300" spc="40" dirty="0">
                <a:cs typeface="Arial" panose="020B0604020202020204" pitchFamily="34" charset="0"/>
              </a:rPr>
              <a:t> </a:t>
            </a:r>
            <a:r>
              <a:rPr lang="pt-BR" sz="1300" dirty="0">
                <a:cs typeface="Arial" panose="020B0604020202020204" pitchFamily="34" charset="0"/>
              </a:rPr>
              <a:t>UORG</a:t>
            </a:r>
            <a:r>
              <a:rPr lang="pt-BR" sz="1300" spc="45" dirty="0">
                <a:cs typeface="Arial" panose="020B0604020202020204" pitchFamily="34" charset="0"/>
              </a:rPr>
              <a:t> </a:t>
            </a:r>
            <a:r>
              <a:rPr lang="pt-BR" sz="1300" dirty="0">
                <a:cs typeface="Arial" panose="020B0604020202020204" pitchFamily="34" charset="0"/>
              </a:rPr>
              <a:t>patrimonial,</a:t>
            </a:r>
            <a:r>
              <a:rPr lang="pt-BR" sz="1300" spc="55" dirty="0">
                <a:cs typeface="Arial" panose="020B0604020202020204" pitchFamily="34" charset="0"/>
              </a:rPr>
              <a:t> </a:t>
            </a:r>
            <a:r>
              <a:rPr lang="pt-BR" sz="1300" spc="-20" dirty="0">
                <a:cs typeface="Arial" panose="020B0604020202020204" pitchFamily="34" charset="0"/>
              </a:rPr>
              <a:t>onde </a:t>
            </a:r>
            <a:r>
              <a:rPr lang="pt-BR" sz="1300" dirty="0">
                <a:cs typeface="Arial" panose="020B0604020202020204" pitchFamily="34" charset="0"/>
              </a:rPr>
              <a:t>consta</a:t>
            </a:r>
            <a:r>
              <a:rPr lang="pt-BR" sz="1300" spc="-40" dirty="0">
                <a:cs typeface="Arial" panose="020B0604020202020204" pitchFamily="34" charset="0"/>
              </a:rPr>
              <a:t> </a:t>
            </a:r>
            <a:r>
              <a:rPr lang="pt-BR" sz="1300" dirty="0">
                <a:cs typeface="Arial" panose="020B0604020202020204" pitchFamily="34" charset="0"/>
              </a:rPr>
              <a:t>a</a:t>
            </a:r>
            <a:r>
              <a:rPr lang="pt-BR" sz="1300" spc="-35" dirty="0">
                <a:cs typeface="Arial" panose="020B0604020202020204" pitchFamily="34" charset="0"/>
              </a:rPr>
              <a:t> </a:t>
            </a:r>
            <a:r>
              <a:rPr lang="pt-BR" sz="1300" dirty="0">
                <a:cs typeface="Arial" panose="020B0604020202020204" pitchFamily="34" charset="0"/>
              </a:rPr>
              <a:t>identificação</a:t>
            </a:r>
            <a:r>
              <a:rPr lang="pt-BR" sz="1300" spc="-10" dirty="0">
                <a:cs typeface="Arial" panose="020B0604020202020204" pitchFamily="34" charset="0"/>
              </a:rPr>
              <a:t> </a:t>
            </a:r>
            <a:r>
              <a:rPr lang="pt-BR" sz="1300" dirty="0">
                <a:cs typeface="Arial" panose="020B0604020202020204" pitchFamily="34" charset="0"/>
              </a:rPr>
              <a:t>da</a:t>
            </a:r>
            <a:r>
              <a:rPr lang="pt-BR" sz="1300" spc="-35" dirty="0">
                <a:cs typeface="Arial" panose="020B0604020202020204" pitchFamily="34" charset="0"/>
              </a:rPr>
              <a:t> </a:t>
            </a:r>
            <a:r>
              <a:rPr lang="pt-BR" sz="1300" dirty="0">
                <a:cs typeface="Arial" panose="020B0604020202020204" pitchFamily="34" charset="0"/>
              </a:rPr>
              <a:t>sala</a:t>
            </a:r>
            <a:r>
              <a:rPr lang="pt-BR" sz="1300" spc="-25" dirty="0">
                <a:cs typeface="Arial" panose="020B0604020202020204" pitchFamily="34" charset="0"/>
              </a:rPr>
              <a:t> </a:t>
            </a:r>
            <a:r>
              <a:rPr lang="pt-BR" sz="1300" spc="-10" dirty="0">
                <a:cs typeface="Arial" panose="020B0604020202020204" pitchFamily="34" charset="0"/>
              </a:rPr>
              <a:t>(número);</a:t>
            </a:r>
            <a:endParaRPr lang="pt-BR" sz="1300" dirty="0">
              <a:cs typeface="Arial" panose="020B0604020202020204" pitchFamily="34" charset="0"/>
            </a:endParaRPr>
          </a:p>
          <a:p>
            <a:pPr marL="342265" indent="-342900" algn="just">
              <a:lnSpc>
                <a:spcPct val="100000"/>
              </a:lnSpc>
              <a:buAutoNum type="arabicPeriod" startAt="3"/>
              <a:tabLst>
                <a:tab pos="342900" algn="l"/>
              </a:tabLst>
            </a:pPr>
            <a:r>
              <a:rPr lang="pt-BR" sz="1300" dirty="0">
                <a:cs typeface="Arial" panose="020B0604020202020204" pitchFamily="34" charset="0"/>
              </a:rPr>
              <a:t>Anexa</a:t>
            </a:r>
            <a:r>
              <a:rPr lang="pt-BR" sz="1300" spc="-10" dirty="0">
                <a:cs typeface="Arial" panose="020B0604020202020204" pitchFamily="34" charset="0"/>
              </a:rPr>
              <a:t> </a:t>
            </a:r>
            <a:r>
              <a:rPr lang="pt-BR" sz="1300" dirty="0">
                <a:cs typeface="Arial" panose="020B0604020202020204" pitchFamily="34" charset="0"/>
              </a:rPr>
              <a:t>os</a:t>
            </a:r>
            <a:r>
              <a:rPr lang="pt-BR" sz="1300" spc="-30" dirty="0">
                <a:cs typeface="Arial" panose="020B0604020202020204" pitchFamily="34" charset="0"/>
              </a:rPr>
              <a:t> </a:t>
            </a:r>
            <a:r>
              <a:rPr lang="pt-BR" sz="1300" spc="-10" dirty="0">
                <a:cs typeface="Arial" panose="020B0604020202020204" pitchFamily="34" charset="0"/>
              </a:rPr>
              <a:t>registros</a:t>
            </a:r>
            <a:r>
              <a:rPr lang="pt-BR" sz="1300" spc="-15" dirty="0">
                <a:cs typeface="Arial" panose="020B0604020202020204" pitchFamily="34" charset="0"/>
              </a:rPr>
              <a:t> </a:t>
            </a:r>
            <a:r>
              <a:rPr lang="pt-BR" sz="1300" spc="-10" dirty="0">
                <a:cs typeface="Arial" panose="020B0604020202020204" pitchFamily="34" charset="0"/>
              </a:rPr>
              <a:t>fotográficos</a:t>
            </a:r>
            <a:r>
              <a:rPr lang="pt-BR" sz="1300" spc="-55" dirty="0">
                <a:cs typeface="Arial" panose="020B0604020202020204" pitchFamily="34" charset="0"/>
              </a:rPr>
              <a:t> </a:t>
            </a:r>
            <a:r>
              <a:rPr lang="pt-BR" sz="1300" dirty="0">
                <a:cs typeface="Arial" panose="020B0604020202020204" pitchFamily="34" charset="0"/>
              </a:rPr>
              <a:t>ao</a:t>
            </a:r>
            <a:r>
              <a:rPr lang="pt-BR" sz="1300" spc="-15" dirty="0">
                <a:cs typeface="Arial" panose="020B0604020202020204" pitchFamily="34" charset="0"/>
              </a:rPr>
              <a:t> </a:t>
            </a:r>
            <a:r>
              <a:rPr lang="pt-BR" sz="1300" dirty="0">
                <a:cs typeface="Arial" panose="020B0604020202020204" pitchFamily="34" charset="0"/>
              </a:rPr>
              <a:t>processo</a:t>
            </a:r>
            <a:r>
              <a:rPr lang="pt-BR" sz="1300" spc="-30" dirty="0">
                <a:cs typeface="Arial" panose="020B0604020202020204" pitchFamily="34" charset="0"/>
              </a:rPr>
              <a:t> </a:t>
            </a:r>
            <a:r>
              <a:rPr lang="pt-BR" sz="1300" dirty="0">
                <a:cs typeface="Arial" panose="020B0604020202020204" pitchFamily="34" charset="0"/>
              </a:rPr>
              <a:t>SEI;</a:t>
            </a:r>
            <a:r>
              <a:rPr lang="pt-BR" sz="1300" spc="-20" dirty="0">
                <a:cs typeface="Arial" panose="020B0604020202020204" pitchFamily="34" charset="0"/>
              </a:rPr>
              <a:t> </a:t>
            </a:r>
            <a:r>
              <a:rPr lang="pt-BR" sz="1300" spc="-50" dirty="0">
                <a:cs typeface="Arial" panose="020B0604020202020204" pitchFamily="34" charset="0"/>
              </a:rPr>
              <a:t>e</a:t>
            </a:r>
            <a:endParaRPr lang="pt-BR" sz="1300" dirty="0">
              <a:cs typeface="Arial" panose="020B0604020202020204" pitchFamily="34" charset="0"/>
            </a:endParaRPr>
          </a:p>
          <a:p>
            <a:pPr marL="342900" marR="5715" indent="-342900" algn="just">
              <a:lnSpc>
                <a:spcPct val="100000"/>
              </a:lnSpc>
              <a:buAutoNum type="arabicPeriod" startAt="3"/>
              <a:tabLst>
                <a:tab pos="343535" algn="l"/>
              </a:tabLst>
            </a:pPr>
            <a:r>
              <a:rPr lang="pt-BR" sz="1300" dirty="0">
                <a:cs typeface="Arial" panose="020B0604020202020204" pitchFamily="34" charset="0"/>
              </a:rPr>
              <a:t>Encaminha</a:t>
            </a:r>
            <a:r>
              <a:rPr lang="pt-BR" sz="1300" spc="70" dirty="0">
                <a:cs typeface="Arial" panose="020B0604020202020204" pitchFamily="34" charset="0"/>
              </a:rPr>
              <a:t> </a:t>
            </a:r>
            <a:r>
              <a:rPr lang="pt-BR" sz="1300" dirty="0">
                <a:cs typeface="Arial" panose="020B0604020202020204" pitchFamily="34" charset="0"/>
              </a:rPr>
              <a:t>o</a:t>
            </a:r>
            <a:r>
              <a:rPr lang="pt-BR" sz="1300" spc="100" dirty="0">
                <a:cs typeface="Arial" panose="020B0604020202020204" pitchFamily="34" charset="0"/>
              </a:rPr>
              <a:t> </a:t>
            </a:r>
            <a:r>
              <a:rPr lang="pt-BR" sz="1300" dirty="0">
                <a:cs typeface="Arial" panose="020B0604020202020204" pitchFamily="34" charset="0"/>
              </a:rPr>
              <a:t>processo</a:t>
            </a:r>
            <a:r>
              <a:rPr lang="pt-BR" sz="1300" spc="85" dirty="0">
                <a:cs typeface="Arial" panose="020B0604020202020204" pitchFamily="34" charset="0"/>
              </a:rPr>
              <a:t> </a:t>
            </a:r>
            <a:r>
              <a:rPr lang="pt-BR" sz="1300" dirty="0">
                <a:cs typeface="Arial" panose="020B0604020202020204" pitchFamily="34" charset="0"/>
              </a:rPr>
              <a:t>de</a:t>
            </a:r>
            <a:r>
              <a:rPr lang="pt-BR" sz="1300" spc="95" dirty="0">
                <a:cs typeface="Arial" panose="020B0604020202020204" pitchFamily="34" charset="0"/>
              </a:rPr>
              <a:t> </a:t>
            </a:r>
            <a:r>
              <a:rPr lang="pt-BR" sz="1300" dirty="0">
                <a:cs typeface="Arial" panose="020B0604020202020204" pitchFamily="34" charset="0"/>
              </a:rPr>
              <a:t>tombamento</a:t>
            </a:r>
            <a:r>
              <a:rPr lang="pt-BR" sz="1300" spc="85" dirty="0">
                <a:cs typeface="Arial" panose="020B0604020202020204" pitchFamily="34" charset="0"/>
              </a:rPr>
              <a:t> </a:t>
            </a:r>
            <a:r>
              <a:rPr lang="pt-BR" sz="1300" dirty="0">
                <a:cs typeface="Arial" panose="020B0604020202020204" pitchFamily="34" charset="0"/>
              </a:rPr>
              <a:t>para</a:t>
            </a:r>
            <a:r>
              <a:rPr lang="pt-BR" sz="1300" spc="75" dirty="0">
                <a:cs typeface="Arial" panose="020B0604020202020204" pitchFamily="34" charset="0"/>
              </a:rPr>
              <a:t> </a:t>
            </a:r>
            <a:r>
              <a:rPr lang="pt-BR" sz="1300" dirty="0">
                <a:cs typeface="Arial" panose="020B0604020202020204" pitchFamily="34" charset="0"/>
              </a:rPr>
              <a:t>o</a:t>
            </a:r>
            <a:r>
              <a:rPr lang="pt-BR" sz="1300" spc="85" dirty="0">
                <a:cs typeface="Arial" panose="020B0604020202020204" pitchFamily="34" charset="0"/>
              </a:rPr>
              <a:t> </a:t>
            </a:r>
            <a:r>
              <a:rPr lang="pt-BR" sz="1300" dirty="0">
                <a:cs typeface="Arial" panose="020B0604020202020204" pitchFamily="34" charset="0"/>
              </a:rPr>
              <a:t>Arquivo</a:t>
            </a:r>
            <a:r>
              <a:rPr lang="pt-BR" sz="1300" spc="85" dirty="0">
                <a:cs typeface="Arial" panose="020B0604020202020204" pitchFamily="34" charset="0"/>
              </a:rPr>
              <a:t> </a:t>
            </a:r>
            <a:r>
              <a:rPr lang="pt-BR" sz="1300" dirty="0">
                <a:cs typeface="Arial" panose="020B0604020202020204" pitchFamily="34" charset="0"/>
              </a:rPr>
              <a:t>SEI</a:t>
            </a:r>
            <a:r>
              <a:rPr lang="pt-BR" sz="1300" spc="90" dirty="0">
                <a:cs typeface="Arial" panose="020B0604020202020204" pitchFamily="34" charset="0"/>
              </a:rPr>
              <a:t> </a:t>
            </a:r>
            <a:r>
              <a:rPr lang="pt-BR" sz="1300" spc="-25" dirty="0">
                <a:cs typeface="Arial" panose="020B0604020202020204" pitchFamily="34" charset="0"/>
              </a:rPr>
              <a:t>da </a:t>
            </a:r>
            <a:r>
              <a:rPr lang="pt-BR" sz="1300" spc="-10" dirty="0">
                <a:cs typeface="Arial" panose="020B0604020202020204" pitchFamily="34" charset="0"/>
              </a:rPr>
              <a:t>unidade.</a:t>
            </a:r>
            <a:endParaRPr lang="pt-BR" sz="1300" dirty="0">
              <a:cs typeface="Arial" panose="020B0604020202020204" pitchFamily="34" charset="0"/>
            </a:endParaRPr>
          </a:p>
          <a:p>
            <a:pPr marL="342900" indent="-343535">
              <a:buFontTx/>
              <a:buAutoNum type="arabicPeriod"/>
              <a:tabLst>
                <a:tab pos="342900" algn="l"/>
                <a:tab pos="343535" algn="l"/>
                <a:tab pos="944880" algn="l"/>
                <a:tab pos="1280160" algn="l"/>
                <a:tab pos="2441575" algn="l"/>
              </a:tabLst>
            </a:pPr>
            <a:endParaRPr lang="pt-BR" sz="1300" dirty="0">
              <a:cs typeface="Arial" panose="020B0604020202020204" pitchFamily="34" charset="0"/>
            </a:endParaRPr>
          </a:p>
          <a:p>
            <a:pPr marL="342900" indent="-343535">
              <a:buFontTx/>
              <a:buAutoNum type="arabicPeriod"/>
              <a:tabLst>
                <a:tab pos="342900" algn="l"/>
                <a:tab pos="343535" algn="l"/>
                <a:tab pos="944880" algn="l"/>
                <a:tab pos="1280160" algn="l"/>
                <a:tab pos="2441575" algn="l"/>
              </a:tabLst>
            </a:pPr>
            <a:endParaRPr lang="pt-BR" sz="1300" dirty="0">
              <a:cs typeface="Arial" panose="020B0604020202020204" pitchFamily="34" charset="0"/>
            </a:endParaRPr>
          </a:p>
          <a:p>
            <a:pPr marL="342900" indent="-343535">
              <a:lnSpc>
                <a:spcPct val="100000"/>
              </a:lnSpc>
              <a:buAutoNum type="arabicPeriod"/>
              <a:tabLst>
                <a:tab pos="342900" algn="l"/>
                <a:tab pos="343535" algn="l"/>
                <a:tab pos="944880" algn="l"/>
                <a:tab pos="1280160" algn="l"/>
                <a:tab pos="2441575" algn="l"/>
              </a:tabLst>
            </a:pPr>
            <a:endParaRPr sz="1300" dirty="0">
              <a:cs typeface="Arial" panose="020B0604020202020204" pitchFamily="34" charset="0"/>
            </a:endParaRPr>
          </a:p>
        </p:txBody>
      </p:sp>
      <p:grpSp>
        <p:nvGrpSpPr>
          <p:cNvPr id="29" name="object 15">
            <a:extLst>
              <a:ext uri="{FF2B5EF4-FFF2-40B4-BE49-F238E27FC236}">
                <a16:creationId xmlns:a16="http://schemas.microsoft.com/office/drawing/2014/main" id="{353E39AC-ECAD-2607-0E71-CDDBC74EB26A}"/>
              </a:ext>
            </a:extLst>
          </p:cNvPr>
          <p:cNvGrpSpPr/>
          <p:nvPr/>
        </p:nvGrpSpPr>
        <p:grpSpPr>
          <a:xfrm>
            <a:off x="9479276" y="2554223"/>
            <a:ext cx="76200" cy="374650"/>
            <a:chOff x="9479276" y="2554223"/>
            <a:chExt cx="76200" cy="374650"/>
          </a:xfrm>
        </p:grpSpPr>
        <p:sp>
          <p:nvSpPr>
            <p:cNvPr id="30" name="object 16">
              <a:extLst>
                <a:ext uri="{FF2B5EF4-FFF2-40B4-BE49-F238E27FC236}">
                  <a16:creationId xmlns:a16="http://schemas.microsoft.com/office/drawing/2014/main" id="{AE5AC63D-5DBA-B3A7-A6F9-A64D0FAB2C0A}"/>
                </a:ext>
              </a:extLst>
            </p:cNvPr>
            <p:cNvSpPr/>
            <p:nvPr/>
          </p:nvSpPr>
          <p:spPr>
            <a:xfrm>
              <a:off x="9517380" y="2554223"/>
              <a:ext cx="0" cy="311150"/>
            </a:xfrm>
            <a:custGeom>
              <a:avLst/>
              <a:gdLst/>
              <a:ahLst/>
              <a:cxnLst/>
              <a:rect l="l" t="t" r="r" b="b"/>
              <a:pathLst>
                <a:path h="311150">
                  <a:moveTo>
                    <a:pt x="0" y="0"/>
                  </a:moveTo>
                  <a:lnTo>
                    <a:pt x="0" y="311023"/>
                  </a:lnTo>
                </a:path>
              </a:pathLst>
            </a:custGeom>
            <a:ln w="12700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>
              <a:endParaRPr sz="1300">
                <a:cs typeface="Arial" panose="020B0604020202020204" pitchFamily="34" charset="0"/>
              </a:endParaRPr>
            </a:p>
          </p:txBody>
        </p:sp>
        <p:sp>
          <p:nvSpPr>
            <p:cNvPr id="31" name="object 17">
              <a:extLst>
                <a:ext uri="{FF2B5EF4-FFF2-40B4-BE49-F238E27FC236}">
                  <a16:creationId xmlns:a16="http://schemas.microsoft.com/office/drawing/2014/main" id="{C0248A2C-4366-B5FF-EB57-61FDE7102225}"/>
                </a:ext>
              </a:extLst>
            </p:cNvPr>
            <p:cNvSpPr/>
            <p:nvPr/>
          </p:nvSpPr>
          <p:spPr>
            <a:xfrm>
              <a:off x="9479276" y="2852553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6200" y="0"/>
                  </a:moveTo>
                  <a:lnTo>
                    <a:pt x="0" y="0"/>
                  </a:lnTo>
                  <a:lnTo>
                    <a:pt x="38100" y="762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 sz="1300">
                <a:cs typeface="Arial" panose="020B0604020202020204" pitchFamily="34" charset="0"/>
              </a:endParaRPr>
            </a:p>
          </p:txBody>
        </p:sp>
      </p:grpSp>
      <p:grpSp>
        <p:nvGrpSpPr>
          <p:cNvPr id="32" name="object 18">
            <a:extLst>
              <a:ext uri="{FF2B5EF4-FFF2-40B4-BE49-F238E27FC236}">
                <a16:creationId xmlns:a16="http://schemas.microsoft.com/office/drawing/2014/main" id="{AD98DEF4-FBE4-4492-BFFD-908C7991A0E9}"/>
              </a:ext>
            </a:extLst>
          </p:cNvPr>
          <p:cNvGrpSpPr/>
          <p:nvPr/>
        </p:nvGrpSpPr>
        <p:grpSpPr>
          <a:xfrm>
            <a:off x="6316212" y="1955289"/>
            <a:ext cx="558165" cy="3662045"/>
            <a:chOff x="6316212" y="1955289"/>
            <a:chExt cx="558165" cy="3662045"/>
          </a:xfrm>
        </p:grpSpPr>
        <p:sp>
          <p:nvSpPr>
            <p:cNvPr id="33" name="object 19">
              <a:extLst>
                <a:ext uri="{FF2B5EF4-FFF2-40B4-BE49-F238E27FC236}">
                  <a16:creationId xmlns:a16="http://schemas.microsoft.com/office/drawing/2014/main" id="{56762ABA-524B-57E9-8745-1EDB8930E083}"/>
                </a:ext>
              </a:extLst>
            </p:cNvPr>
            <p:cNvSpPr/>
            <p:nvPr/>
          </p:nvSpPr>
          <p:spPr>
            <a:xfrm>
              <a:off x="6564629" y="1978916"/>
              <a:ext cx="0" cy="3636010"/>
            </a:xfrm>
            <a:custGeom>
              <a:avLst/>
              <a:gdLst/>
              <a:ahLst/>
              <a:cxnLst/>
              <a:rect l="l" t="t" r="r" b="b"/>
              <a:pathLst>
                <a:path h="3636010">
                  <a:moveTo>
                    <a:pt x="0" y="3635997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300">
                <a:cs typeface="Arial" panose="020B0604020202020204" pitchFamily="34" charset="0"/>
              </a:endParaRPr>
            </a:p>
          </p:txBody>
        </p:sp>
        <p:sp>
          <p:nvSpPr>
            <p:cNvPr id="34" name="object 20">
              <a:extLst>
                <a:ext uri="{FF2B5EF4-FFF2-40B4-BE49-F238E27FC236}">
                  <a16:creationId xmlns:a16="http://schemas.microsoft.com/office/drawing/2014/main" id="{7FE6CBCF-DF1A-CB2F-E539-47587CE176D9}"/>
                </a:ext>
              </a:extLst>
            </p:cNvPr>
            <p:cNvSpPr/>
            <p:nvPr/>
          </p:nvSpPr>
          <p:spPr>
            <a:xfrm>
              <a:off x="6316212" y="5607557"/>
              <a:ext cx="252095" cy="0"/>
            </a:xfrm>
            <a:custGeom>
              <a:avLst/>
              <a:gdLst/>
              <a:ahLst/>
              <a:cxnLst/>
              <a:rect l="l" t="t" r="r" b="b"/>
              <a:pathLst>
                <a:path w="252095">
                  <a:moveTo>
                    <a:pt x="252006" y="0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300">
                <a:cs typeface="Arial" panose="020B0604020202020204" pitchFamily="34" charset="0"/>
              </a:endParaRPr>
            </a:p>
          </p:txBody>
        </p:sp>
        <p:sp>
          <p:nvSpPr>
            <p:cNvPr id="35" name="object 21">
              <a:extLst>
                <a:ext uri="{FF2B5EF4-FFF2-40B4-BE49-F238E27FC236}">
                  <a16:creationId xmlns:a16="http://schemas.microsoft.com/office/drawing/2014/main" id="{8252DBD0-965B-0988-0E69-A764B3378E16}"/>
                </a:ext>
              </a:extLst>
            </p:cNvPr>
            <p:cNvSpPr/>
            <p:nvPr/>
          </p:nvSpPr>
          <p:spPr>
            <a:xfrm>
              <a:off x="6550152" y="1993391"/>
              <a:ext cx="260985" cy="0"/>
            </a:xfrm>
            <a:custGeom>
              <a:avLst/>
              <a:gdLst/>
              <a:ahLst/>
              <a:cxnLst/>
              <a:rect l="l" t="t" r="r" b="b"/>
              <a:pathLst>
                <a:path w="260984">
                  <a:moveTo>
                    <a:pt x="0" y="0"/>
                  </a:moveTo>
                  <a:lnTo>
                    <a:pt x="260502" y="0"/>
                  </a:lnTo>
                </a:path>
              </a:pathLst>
            </a:custGeom>
            <a:ln w="12700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>
              <a:endParaRPr sz="1300">
                <a:cs typeface="Arial" panose="020B0604020202020204" pitchFamily="34" charset="0"/>
              </a:endParaRPr>
            </a:p>
          </p:txBody>
        </p:sp>
        <p:sp>
          <p:nvSpPr>
            <p:cNvPr id="36" name="object 22">
              <a:extLst>
                <a:ext uri="{FF2B5EF4-FFF2-40B4-BE49-F238E27FC236}">
                  <a16:creationId xmlns:a16="http://schemas.microsoft.com/office/drawing/2014/main" id="{B5514131-9F09-CB70-859B-E69A26F5182D}"/>
                </a:ext>
              </a:extLst>
            </p:cNvPr>
            <p:cNvSpPr/>
            <p:nvPr/>
          </p:nvSpPr>
          <p:spPr>
            <a:xfrm>
              <a:off x="6797954" y="1955289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0" y="0"/>
                  </a:moveTo>
                  <a:lnTo>
                    <a:pt x="0" y="76200"/>
                  </a:lnTo>
                  <a:lnTo>
                    <a:pt x="76200" y="38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 sz="1300">
                <a:cs typeface="Arial" panose="020B0604020202020204" pitchFamily="34" charset="0"/>
              </a:endParaRPr>
            </a:p>
          </p:txBody>
        </p:sp>
      </p:grpSp>
      <p:sp>
        <p:nvSpPr>
          <p:cNvPr id="37" name="object 23">
            <a:extLst>
              <a:ext uri="{FF2B5EF4-FFF2-40B4-BE49-F238E27FC236}">
                <a16:creationId xmlns:a16="http://schemas.microsoft.com/office/drawing/2014/main" id="{8F7A3553-C360-1A24-E36A-3624C1510E61}"/>
              </a:ext>
            </a:extLst>
          </p:cNvPr>
          <p:cNvSpPr/>
          <p:nvPr/>
        </p:nvSpPr>
        <p:spPr>
          <a:xfrm>
            <a:off x="3011423" y="719128"/>
            <a:ext cx="323215" cy="360045"/>
          </a:xfrm>
          <a:custGeom>
            <a:avLst/>
            <a:gdLst/>
            <a:ahLst/>
            <a:cxnLst/>
            <a:rect l="l" t="t" r="r" b="b"/>
            <a:pathLst>
              <a:path w="323214" h="360044">
                <a:moveTo>
                  <a:pt x="0" y="179832"/>
                </a:moveTo>
                <a:lnTo>
                  <a:pt x="5770" y="132027"/>
                </a:lnTo>
                <a:lnTo>
                  <a:pt x="22055" y="89069"/>
                </a:lnTo>
                <a:lnTo>
                  <a:pt x="47315" y="52673"/>
                </a:lnTo>
                <a:lnTo>
                  <a:pt x="80010" y="24553"/>
                </a:lnTo>
                <a:lnTo>
                  <a:pt x="118599" y="6424"/>
                </a:lnTo>
                <a:lnTo>
                  <a:pt x="161544" y="0"/>
                </a:lnTo>
                <a:lnTo>
                  <a:pt x="204488" y="6424"/>
                </a:lnTo>
                <a:lnTo>
                  <a:pt x="243078" y="24553"/>
                </a:lnTo>
                <a:lnTo>
                  <a:pt x="275772" y="52673"/>
                </a:lnTo>
                <a:lnTo>
                  <a:pt x="301032" y="89069"/>
                </a:lnTo>
                <a:lnTo>
                  <a:pt x="317317" y="132027"/>
                </a:lnTo>
                <a:lnTo>
                  <a:pt x="323088" y="179832"/>
                </a:lnTo>
                <a:lnTo>
                  <a:pt x="317317" y="227636"/>
                </a:lnTo>
                <a:lnTo>
                  <a:pt x="301032" y="270594"/>
                </a:lnTo>
                <a:lnTo>
                  <a:pt x="275772" y="306990"/>
                </a:lnTo>
                <a:lnTo>
                  <a:pt x="243078" y="335110"/>
                </a:lnTo>
                <a:lnTo>
                  <a:pt x="204488" y="353239"/>
                </a:lnTo>
                <a:lnTo>
                  <a:pt x="161544" y="359664"/>
                </a:lnTo>
                <a:lnTo>
                  <a:pt x="118599" y="353239"/>
                </a:lnTo>
                <a:lnTo>
                  <a:pt x="80010" y="335110"/>
                </a:lnTo>
                <a:lnTo>
                  <a:pt x="47315" y="306990"/>
                </a:lnTo>
                <a:lnTo>
                  <a:pt x="22055" y="270594"/>
                </a:lnTo>
                <a:lnTo>
                  <a:pt x="5770" y="227636"/>
                </a:lnTo>
                <a:lnTo>
                  <a:pt x="0" y="179832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24">
            <a:extLst>
              <a:ext uri="{FF2B5EF4-FFF2-40B4-BE49-F238E27FC236}">
                <a16:creationId xmlns:a16="http://schemas.microsoft.com/office/drawing/2014/main" id="{FF0FB65F-7C56-DF3E-0D85-DC108B51423F}"/>
              </a:ext>
            </a:extLst>
          </p:cNvPr>
          <p:cNvSpPr txBox="1"/>
          <p:nvPr/>
        </p:nvSpPr>
        <p:spPr>
          <a:xfrm>
            <a:off x="3104515" y="718767"/>
            <a:ext cx="1416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cs typeface="Calibri"/>
              </a:rPr>
              <a:t>1</a:t>
            </a:r>
          </a:p>
        </p:txBody>
      </p:sp>
      <p:grpSp>
        <p:nvGrpSpPr>
          <p:cNvPr id="39" name="object 25">
            <a:extLst>
              <a:ext uri="{FF2B5EF4-FFF2-40B4-BE49-F238E27FC236}">
                <a16:creationId xmlns:a16="http://schemas.microsoft.com/office/drawing/2014/main" id="{37867239-02B8-58BC-B591-7EB81FAB5776}"/>
              </a:ext>
            </a:extLst>
          </p:cNvPr>
          <p:cNvGrpSpPr/>
          <p:nvPr/>
        </p:nvGrpSpPr>
        <p:grpSpPr>
          <a:xfrm>
            <a:off x="3131816" y="1053017"/>
            <a:ext cx="76200" cy="324485"/>
            <a:chOff x="3131816" y="1039367"/>
            <a:chExt cx="76200" cy="324485"/>
          </a:xfrm>
        </p:grpSpPr>
        <p:sp>
          <p:nvSpPr>
            <p:cNvPr id="40" name="object 26">
              <a:extLst>
                <a:ext uri="{FF2B5EF4-FFF2-40B4-BE49-F238E27FC236}">
                  <a16:creationId xmlns:a16="http://schemas.microsoft.com/office/drawing/2014/main" id="{139978E3-0AAE-0D04-818D-0FEB28114589}"/>
                </a:ext>
              </a:extLst>
            </p:cNvPr>
            <p:cNvSpPr/>
            <p:nvPr/>
          </p:nvSpPr>
          <p:spPr>
            <a:xfrm>
              <a:off x="3169920" y="1039367"/>
              <a:ext cx="0" cy="260985"/>
            </a:xfrm>
            <a:custGeom>
              <a:avLst/>
              <a:gdLst/>
              <a:ahLst/>
              <a:cxnLst/>
              <a:rect l="l" t="t" r="r" b="b"/>
              <a:pathLst>
                <a:path h="260984">
                  <a:moveTo>
                    <a:pt x="0" y="0"/>
                  </a:moveTo>
                  <a:lnTo>
                    <a:pt x="0" y="260502"/>
                  </a:lnTo>
                </a:path>
              </a:pathLst>
            </a:custGeom>
            <a:ln w="12700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>
              <a:endParaRPr sz="1300">
                <a:cs typeface="Arial" panose="020B0604020202020204" pitchFamily="34" charset="0"/>
              </a:endParaRPr>
            </a:p>
          </p:txBody>
        </p:sp>
        <p:sp>
          <p:nvSpPr>
            <p:cNvPr id="41" name="object 27">
              <a:extLst>
                <a:ext uri="{FF2B5EF4-FFF2-40B4-BE49-F238E27FC236}">
                  <a16:creationId xmlns:a16="http://schemas.microsoft.com/office/drawing/2014/main" id="{9DFF629A-1091-9BEA-459D-402509AE0C6A}"/>
                </a:ext>
              </a:extLst>
            </p:cNvPr>
            <p:cNvSpPr/>
            <p:nvPr/>
          </p:nvSpPr>
          <p:spPr>
            <a:xfrm>
              <a:off x="3131816" y="1287169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6200" y="0"/>
                  </a:moveTo>
                  <a:lnTo>
                    <a:pt x="0" y="0"/>
                  </a:lnTo>
                  <a:lnTo>
                    <a:pt x="38100" y="762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 sz="1300">
                <a:cs typeface="Arial" panose="020B0604020202020204" pitchFamily="34" charset="0"/>
              </a:endParaRPr>
            </a:p>
          </p:txBody>
        </p:sp>
      </p:grpSp>
      <p:sp>
        <p:nvSpPr>
          <p:cNvPr id="2" name="CaixaDeTexto 1">
            <a:extLst>
              <a:ext uri="{FF2B5EF4-FFF2-40B4-BE49-F238E27FC236}">
                <a16:creationId xmlns:a16="http://schemas.microsoft.com/office/drawing/2014/main" id="{A915C5AF-D6BA-8661-5D07-EAB4BC2F0EBC}"/>
              </a:ext>
            </a:extLst>
          </p:cNvPr>
          <p:cNvSpPr txBox="1"/>
          <p:nvPr/>
        </p:nvSpPr>
        <p:spPr>
          <a:xfrm>
            <a:off x="0" y="7241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Continuação ....... Fluxograma </a:t>
            </a:r>
            <a:r>
              <a:rPr lang="pt-BR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pt-BR" b="1" u="sng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Tombamento de Bens Móveis Permanentes provenientes de doação de outros Órgãos Públicos, Agências de Fomento e Fundações de Apoio</a:t>
            </a:r>
            <a:endParaRPr lang="pt-BR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8321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1536</TotalTime>
  <Words>1072</Words>
  <Application>Microsoft Office PowerPoint</Application>
  <PresentationFormat>Widescreen</PresentationFormat>
  <Paragraphs>44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Marlice Marques</dc:creator>
  <cp:lastModifiedBy>Bárbara Marini</cp:lastModifiedBy>
  <cp:revision>96</cp:revision>
  <dcterms:created xsi:type="dcterms:W3CDTF">2022-02-15T17:27:15Z</dcterms:created>
  <dcterms:modified xsi:type="dcterms:W3CDTF">2023-04-28T13:33:48Z</dcterms:modified>
</cp:coreProperties>
</file>