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133F42-6B82-4DDF-8743-37622626E08A}" v="23" dt="2023-02-16T14:07:35.0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CCFFD2-9E29-407A-A599-153B83862525}" type="datetimeFigureOut">
              <a:rPr lang="pt-BR" smtClean="0"/>
              <a:t>16/02/2023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0674BB-BC50-438D-8813-D7D302D24564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1506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93D1FE-8F10-4A9B-9DBE-4E28FD2854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63F3EA1-B3D9-453C-8C58-BDBCEF5247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95DD7B-D115-41EC-9F9E-5F9894F7C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7870-9A16-4AA2-AD24-2363EE9E797C}" type="datetimeFigureOut">
              <a:rPr lang="pt-BR" smtClean="0"/>
              <a:t>16/02/2023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23BE807-A15D-4F06-8127-33E43EDB1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670A3DF-66BA-4612-9F34-175E2C873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149-BD4F-47B5-87BC-85C0DCD8E623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4296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8FFB2A-615C-4574-879B-93048E634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F192901-4319-48DE-990E-9A8F197273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D1C12F5-2083-46A0-B4C1-41B05FA3B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7870-9A16-4AA2-AD24-2363EE9E797C}" type="datetimeFigureOut">
              <a:rPr lang="pt-BR" smtClean="0"/>
              <a:t>16/02/2023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E96D0F5-2329-495E-BF29-1F6F39EE9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867E928-2852-44C2-ACD4-DD4019D86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149-BD4F-47B5-87BC-85C0DCD8E623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1935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7D786AA-4AE9-41D8-8B87-40E5C930CC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3871277-D8C2-4FD9-B6B5-09E7759A91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82F742E-3B8C-4D5A-A2A3-D3A0BD7F5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7870-9A16-4AA2-AD24-2363EE9E797C}" type="datetimeFigureOut">
              <a:rPr lang="pt-BR" smtClean="0"/>
              <a:t>16/02/2023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D398835-2426-419B-8E8D-332B647CA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421AB85-3038-4690-8DF7-916CFD0FF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149-BD4F-47B5-87BC-85C0DCD8E623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2508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A55275-9F67-40B8-B433-8C544AAF6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551CF2F-F232-4F01-8637-DDD6AA7CB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CC7D515-5C74-4437-A0E8-81F842257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7870-9A16-4AA2-AD24-2363EE9E797C}" type="datetimeFigureOut">
              <a:rPr lang="pt-BR" smtClean="0"/>
              <a:t>16/02/2023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AC0CF41-CBC6-4D37-9CE8-26922AA61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E488388-98F1-49A5-B4DE-B0319C19F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149-BD4F-47B5-87BC-85C0DCD8E623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33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8A3942-4A5E-47C5-A647-2E4EF9F82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3FA7560-FBD3-4672-8EBF-4581399FB6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379ECA5-735B-4238-BA5B-97B3D043D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7870-9A16-4AA2-AD24-2363EE9E797C}" type="datetimeFigureOut">
              <a:rPr lang="pt-BR" smtClean="0"/>
              <a:t>16/02/2023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65ACA4-5B2D-41DA-840B-41E1B8E87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B589A92-4282-437D-A9FD-28A6CFF50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149-BD4F-47B5-87BC-85C0DCD8E623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180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B8B07D-1DB6-4BD4-B320-18C38CBE7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D5231B7-47B0-44FE-B066-1D3BAE50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E1B251D-088B-488A-BBE8-10C5D324BB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3EA2EAE-9CBF-4A6B-9B57-F6CB50C4B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7870-9A16-4AA2-AD24-2363EE9E797C}" type="datetimeFigureOut">
              <a:rPr lang="pt-BR" smtClean="0"/>
              <a:t>16/02/2023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FCBF751-B523-47FF-AE87-976677C49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A3EA3A8-4B50-4159-818E-AD4DDFF44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149-BD4F-47B5-87BC-85C0DCD8E623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1712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928E47-A9E9-4A0D-BAF3-CBB163139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3667385-03BA-469D-B9AF-2DCCADBB45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312ECF8-DFC7-4103-8DB5-1AFBC82B85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D0FAC1A-0617-4F89-85E8-1A2461F8BB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887D09A-276F-49B3-9E22-936279E159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3ECD43A-8CB3-46A3-A9DE-E4F2FEADC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7870-9A16-4AA2-AD24-2363EE9E797C}" type="datetimeFigureOut">
              <a:rPr lang="pt-BR" smtClean="0"/>
              <a:t>16/02/2023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266B07B-9D7C-4BF7-9563-76B5D2C7B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41C512F-7BA2-4DD8-BCC7-707E70AD2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149-BD4F-47B5-87BC-85C0DCD8E623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6806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F6C568-E71B-4F7A-B0D2-43CAB5C64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A4C9728-4983-434D-A999-EAAC94E07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7870-9A16-4AA2-AD24-2363EE9E797C}" type="datetimeFigureOut">
              <a:rPr lang="pt-BR" smtClean="0"/>
              <a:t>16/02/2023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8D69882-70D6-46D2-BBBC-61FF72411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B3C5DCA-B34B-492A-AEBB-872AD641F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149-BD4F-47B5-87BC-85C0DCD8E623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334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A0F1DE0-D99F-43B5-B397-FBD2778AE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7870-9A16-4AA2-AD24-2363EE9E797C}" type="datetimeFigureOut">
              <a:rPr lang="pt-BR" smtClean="0"/>
              <a:t>16/02/2023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30127A8-CA4B-47F1-83F5-B032CCAD4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97C4938-2F63-4002-AEE8-192A6082D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149-BD4F-47B5-87BC-85C0DCD8E623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8625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C73B20-A442-4C86-AD5B-A74DFF1CF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797CC16-7A36-4326-8D7C-3B9878D90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971A573-49BE-4DDA-841C-17EC763AD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5D53769-715D-4856-8CD1-ACD26909B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7870-9A16-4AA2-AD24-2363EE9E797C}" type="datetimeFigureOut">
              <a:rPr lang="pt-BR" smtClean="0"/>
              <a:t>16/02/2023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BE81E91-F392-4B75-B329-6C1F20371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D05F8F1-8881-47CA-8170-011674C97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149-BD4F-47B5-87BC-85C0DCD8E623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0215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5B42D2-3305-4A91-B513-D1C42CC7C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C87E478D-C7DD-48D7-931B-7020B92437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A399C38-62EF-4C72-AE30-94208FA129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DAE0210-51DA-4794-9E15-D3AD5A8BD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7870-9A16-4AA2-AD24-2363EE9E797C}" type="datetimeFigureOut">
              <a:rPr lang="pt-BR" smtClean="0"/>
              <a:t>16/02/2023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AA3DC4F-1CD7-4B52-90CD-5423B3801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1A87ACE-7B11-44EC-BB08-F9279D30C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149-BD4F-47B5-87BC-85C0DCD8E623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6974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E7CAE28A-9227-4E4C-9BC6-FC1521CE6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C722DB8-4573-4F5B-9B5D-2DCFAAB6D2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6A78FA4-CEBC-4D1D-AFA1-8945A6A1A4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37870-9A16-4AA2-AD24-2363EE9E797C}" type="datetimeFigureOut">
              <a:rPr lang="pt-BR" smtClean="0"/>
              <a:t>16/02/2023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702B280-CD83-4D2F-9534-67E754FF8F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6F0A300-435A-48D3-A333-E2B4DAA9EB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61149-BD4F-47B5-87BC-85C0DCD8E623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9783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lipse 15">
            <a:extLst>
              <a:ext uri="{FF2B5EF4-FFF2-40B4-BE49-F238E27FC236}">
                <a16:creationId xmlns:a16="http://schemas.microsoft.com/office/drawing/2014/main" id="{BD2516F8-203D-BCC8-B875-BACD07109C24}"/>
              </a:ext>
            </a:extLst>
          </p:cNvPr>
          <p:cNvSpPr/>
          <p:nvPr/>
        </p:nvSpPr>
        <p:spPr>
          <a:xfrm>
            <a:off x="6427309" y="6048658"/>
            <a:ext cx="461222" cy="40718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216D8BA-437B-4DCE-A74D-53089A1B8434}"/>
              </a:ext>
            </a:extLst>
          </p:cNvPr>
          <p:cNvSpPr txBox="1"/>
          <p:nvPr/>
        </p:nvSpPr>
        <p:spPr>
          <a:xfrm>
            <a:off x="1613214" y="911057"/>
            <a:ext cx="8589565" cy="52322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lvl="0" algn="ctr"/>
            <a:r>
              <a:rPr lang="pt-BR" sz="1400" b="1" dirty="0"/>
              <a:t>Requisitante (Chefias, coordenadores, Direção)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sz="1400" dirty="0"/>
              <a:t>Certifica se por meio da planilha se o equipamento está contemplado no contrato de manutenção/instalação.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C4BAF49E-A3EF-4370-82DB-0334DF6896A6}"/>
              </a:ext>
            </a:extLst>
          </p:cNvPr>
          <p:cNvSpPr txBox="1"/>
          <p:nvPr/>
        </p:nvSpPr>
        <p:spPr>
          <a:xfrm>
            <a:off x="5596743" y="2159060"/>
            <a:ext cx="5176789" cy="5232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pt-BR" sz="1400" dirty="0"/>
              <a:t>Preenche devidamente a respectiva Ordem de serviço (OS)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t-BR" sz="1400" dirty="0"/>
              <a:t>Encaminha ao Setor de Serviço de Atividades Gerenciais.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061A5585-E006-4504-9FBF-C1627A6DFC07}"/>
              </a:ext>
            </a:extLst>
          </p:cNvPr>
          <p:cNvSpPr txBox="1"/>
          <p:nvPr/>
        </p:nvSpPr>
        <p:spPr>
          <a:xfrm>
            <a:off x="285240" y="283133"/>
            <a:ext cx="117477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Fluxograma </a:t>
            </a:r>
            <a:r>
              <a:rPr lang="pt-BR" sz="20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 solicitação e atendimento de serviços de refrigeração por </a:t>
            </a:r>
            <a:r>
              <a:rPr lang="pt-BR" sz="2000" b="1" u="sng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firma terceirizada pelo IQ</a:t>
            </a:r>
            <a:endParaRPr lang="pt-BR" sz="2000" u="sng" dirty="0">
              <a:solidFill>
                <a:srgbClr val="00B0F0"/>
              </a:solidFill>
            </a:endParaRPr>
          </a:p>
        </p:txBody>
      </p:sp>
      <p:cxnSp>
        <p:nvCxnSpPr>
          <p:cNvPr id="40" name="Conector reto 39">
            <a:extLst>
              <a:ext uri="{FF2B5EF4-FFF2-40B4-BE49-F238E27FC236}">
                <a16:creationId xmlns:a16="http://schemas.microsoft.com/office/drawing/2014/main" id="{7964689F-4BA1-43E0-8B96-F0F6A0E3ACBB}"/>
              </a:ext>
            </a:extLst>
          </p:cNvPr>
          <p:cNvCxnSpPr>
            <a:cxnSpLocks/>
          </p:cNvCxnSpPr>
          <p:nvPr/>
        </p:nvCxnSpPr>
        <p:spPr>
          <a:xfrm flipH="1" flipV="1">
            <a:off x="301696" y="6406648"/>
            <a:ext cx="5176785" cy="0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aixaDeTexto 41">
            <a:extLst>
              <a:ext uri="{FF2B5EF4-FFF2-40B4-BE49-F238E27FC236}">
                <a16:creationId xmlns:a16="http://schemas.microsoft.com/office/drawing/2014/main" id="{99F73DEF-DE0C-4CDB-8A23-B08A0D658DCA}"/>
              </a:ext>
            </a:extLst>
          </p:cNvPr>
          <p:cNvSpPr txBox="1"/>
          <p:nvPr/>
        </p:nvSpPr>
        <p:spPr>
          <a:xfrm>
            <a:off x="301696" y="6429878"/>
            <a:ext cx="51767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B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Todos os formulários estão disponíveis na homepage do IQ nas respectivas seções (compras, patrimônio, almoxarifado, etc.</a:t>
            </a:r>
          </a:p>
        </p:txBody>
      </p:sp>
      <p:cxnSp>
        <p:nvCxnSpPr>
          <p:cNvPr id="31" name="Conector de Seta Reta 30"/>
          <p:cNvCxnSpPr>
            <a:cxnSpLocks/>
          </p:cNvCxnSpPr>
          <p:nvPr/>
        </p:nvCxnSpPr>
        <p:spPr>
          <a:xfrm>
            <a:off x="8308899" y="1799060"/>
            <a:ext cx="0" cy="360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spaço Reservado para Número de Slide 11">
            <a:extLst>
              <a:ext uri="{FF2B5EF4-FFF2-40B4-BE49-F238E27FC236}">
                <a16:creationId xmlns:a16="http://schemas.microsoft.com/office/drawing/2014/main" id="{8C1E004C-C15B-083F-2590-41A5136F3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89834" y="6386618"/>
            <a:ext cx="2743200" cy="365125"/>
          </a:xfrm>
        </p:spPr>
        <p:txBody>
          <a:bodyPr/>
          <a:lstStyle/>
          <a:p>
            <a:fld id="{03561149-BD4F-47B5-87BC-85C0DCD8E623}" type="slidenum">
              <a:rPr lang="pt-BR" sz="1400" smtClean="0"/>
              <a:t>1</a:t>
            </a:fld>
            <a:endParaRPr lang="pt-BR" sz="1400" dirty="0"/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40794814-21F0-418F-5FE5-CEA74B37C666}"/>
              </a:ext>
            </a:extLst>
          </p:cNvPr>
          <p:cNvSpPr txBox="1"/>
          <p:nvPr/>
        </p:nvSpPr>
        <p:spPr>
          <a:xfrm>
            <a:off x="1418468" y="2163175"/>
            <a:ext cx="3559636" cy="5232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pt-BR" sz="1400" dirty="0"/>
              <a:t>Procura outra forma junto a direção do IQ de resolver a ocorrência.</a:t>
            </a:r>
          </a:p>
        </p:txBody>
      </p:sp>
      <p:cxnSp>
        <p:nvCxnSpPr>
          <p:cNvPr id="23" name="Conector reto 22">
            <a:extLst>
              <a:ext uri="{FF2B5EF4-FFF2-40B4-BE49-F238E27FC236}">
                <a16:creationId xmlns:a16="http://schemas.microsoft.com/office/drawing/2014/main" id="{F159DC13-3BFC-B073-FC95-2B64EAAC335D}"/>
              </a:ext>
            </a:extLst>
          </p:cNvPr>
          <p:cNvCxnSpPr>
            <a:cxnSpLocks/>
          </p:cNvCxnSpPr>
          <p:nvPr/>
        </p:nvCxnSpPr>
        <p:spPr>
          <a:xfrm>
            <a:off x="2969501" y="1809050"/>
            <a:ext cx="532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de Seta Reta 24">
            <a:extLst>
              <a:ext uri="{FF2B5EF4-FFF2-40B4-BE49-F238E27FC236}">
                <a16:creationId xmlns:a16="http://schemas.microsoft.com/office/drawing/2014/main" id="{9A07594E-07E6-2892-23C3-3D9ECC0AC75B}"/>
              </a:ext>
            </a:extLst>
          </p:cNvPr>
          <p:cNvCxnSpPr>
            <a:cxnSpLocks/>
          </p:cNvCxnSpPr>
          <p:nvPr/>
        </p:nvCxnSpPr>
        <p:spPr>
          <a:xfrm>
            <a:off x="5775789" y="1454926"/>
            <a:ext cx="0" cy="360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>
            <a:extLst>
              <a:ext uri="{FF2B5EF4-FFF2-40B4-BE49-F238E27FC236}">
                <a16:creationId xmlns:a16="http://schemas.microsoft.com/office/drawing/2014/main" id="{A1151447-4F89-79E2-72ED-75D193493E97}"/>
              </a:ext>
            </a:extLst>
          </p:cNvPr>
          <p:cNvCxnSpPr>
            <a:cxnSpLocks/>
          </p:cNvCxnSpPr>
          <p:nvPr/>
        </p:nvCxnSpPr>
        <p:spPr>
          <a:xfrm>
            <a:off x="2974063" y="1799060"/>
            <a:ext cx="0" cy="360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de Seta Reta 26">
            <a:extLst>
              <a:ext uri="{FF2B5EF4-FFF2-40B4-BE49-F238E27FC236}">
                <a16:creationId xmlns:a16="http://schemas.microsoft.com/office/drawing/2014/main" id="{1C8970E5-2D1F-8D5D-1E33-E8A865578258}"/>
              </a:ext>
            </a:extLst>
          </p:cNvPr>
          <p:cNvCxnSpPr>
            <a:cxnSpLocks/>
          </p:cNvCxnSpPr>
          <p:nvPr/>
        </p:nvCxnSpPr>
        <p:spPr>
          <a:xfrm>
            <a:off x="8297501" y="2682280"/>
            <a:ext cx="0" cy="360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59BF668D-AE87-60DE-AC86-AEEB9F1DAF80}"/>
              </a:ext>
            </a:extLst>
          </p:cNvPr>
          <p:cNvSpPr txBox="1"/>
          <p:nvPr/>
        </p:nvSpPr>
        <p:spPr>
          <a:xfrm>
            <a:off x="6695663" y="1578037"/>
            <a:ext cx="8532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SIM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96877E33-E04E-F2B4-3A39-9047F59AAE7A}"/>
              </a:ext>
            </a:extLst>
          </p:cNvPr>
          <p:cNvSpPr txBox="1"/>
          <p:nvPr/>
        </p:nvSpPr>
        <p:spPr>
          <a:xfrm>
            <a:off x="4371311" y="1563622"/>
            <a:ext cx="8532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NÃO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1953A90-174B-297F-DE19-95F9B19CA8F4}"/>
              </a:ext>
            </a:extLst>
          </p:cNvPr>
          <p:cNvSpPr txBox="1"/>
          <p:nvPr/>
        </p:nvSpPr>
        <p:spPr>
          <a:xfrm>
            <a:off x="5574446" y="3042279"/>
            <a:ext cx="5176786" cy="96949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pt-BR" sz="1500" b="1" dirty="0"/>
              <a:t> </a:t>
            </a:r>
            <a:r>
              <a:rPr lang="pt-BR" sz="1400" b="1" dirty="0"/>
              <a:t>Serviço de atividades gerenciais (1ª fase)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t-BR" sz="1400" dirty="0"/>
              <a:t>Recebe a OS;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t-BR" sz="1400" dirty="0"/>
              <a:t>Envia a OS ao Responsável da firma terceirizada para as devidas providências.</a:t>
            </a:r>
          </a:p>
        </p:txBody>
      </p:sp>
      <p:cxnSp>
        <p:nvCxnSpPr>
          <p:cNvPr id="21" name="Conector de Seta Reta 20">
            <a:extLst>
              <a:ext uri="{FF2B5EF4-FFF2-40B4-BE49-F238E27FC236}">
                <a16:creationId xmlns:a16="http://schemas.microsoft.com/office/drawing/2014/main" id="{B3DA84CE-BE15-8833-E183-878A16A1880C}"/>
              </a:ext>
            </a:extLst>
          </p:cNvPr>
          <p:cNvCxnSpPr>
            <a:cxnSpLocks/>
          </p:cNvCxnSpPr>
          <p:nvPr/>
        </p:nvCxnSpPr>
        <p:spPr>
          <a:xfrm>
            <a:off x="8297501" y="4011775"/>
            <a:ext cx="0" cy="360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Elipse 21">
            <a:extLst>
              <a:ext uri="{FF2B5EF4-FFF2-40B4-BE49-F238E27FC236}">
                <a16:creationId xmlns:a16="http://schemas.microsoft.com/office/drawing/2014/main" id="{4914C450-A281-1C79-20D1-F38FB661F52D}"/>
              </a:ext>
            </a:extLst>
          </p:cNvPr>
          <p:cNvSpPr/>
          <p:nvPr/>
        </p:nvSpPr>
        <p:spPr>
          <a:xfrm>
            <a:off x="10156873" y="6008003"/>
            <a:ext cx="461222" cy="40718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F66797F-01F6-AB1F-99A6-58ACA37069F9}"/>
              </a:ext>
            </a:extLst>
          </p:cNvPr>
          <p:cNvSpPr txBox="1"/>
          <p:nvPr/>
        </p:nvSpPr>
        <p:spPr>
          <a:xfrm>
            <a:off x="6590972" y="6091911"/>
            <a:ext cx="49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1BE779D-3D56-35F3-D8E5-9D79BAFFE6EB}"/>
              </a:ext>
            </a:extLst>
          </p:cNvPr>
          <p:cNvSpPr txBox="1"/>
          <p:nvPr/>
        </p:nvSpPr>
        <p:spPr>
          <a:xfrm>
            <a:off x="5574446" y="4388776"/>
            <a:ext cx="5176785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/>
              <a:t>Responsável da firma terceirizada: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sz="1400" dirty="0"/>
              <a:t>Procede a verificação da solicitação in loco.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sz="1400" dirty="0"/>
              <a:t>Verifica se tem equipamento/material disponível no almoxarifado do IQ.</a:t>
            </a:r>
          </a:p>
        </p:txBody>
      </p:sp>
      <p:cxnSp>
        <p:nvCxnSpPr>
          <p:cNvPr id="8" name="Conector de Seta Reta 7">
            <a:extLst>
              <a:ext uri="{FF2B5EF4-FFF2-40B4-BE49-F238E27FC236}">
                <a16:creationId xmlns:a16="http://schemas.microsoft.com/office/drawing/2014/main" id="{BC7D953E-B538-EB04-63F7-F5ED365F9F5F}"/>
              </a:ext>
            </a:extLst>
          </p:cNvPr>
          <p:cNvCxnSpPr>
            <a:cxnSpLocks/>
          </p:cNvCxnSpPr>
          <p:nvPr/>
        </p:nvCxnSpPr>
        <p:spPr>
          <a:xfrm>
            <a:off x="10387484" y="5688658"/>
            <a:ext cx="0" cy="360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48EFF361-4461-43DC-EBD7-FAB52971F1A8}"/>
              </a:ext>
            </a:extLst>
          </p:cNvPr>
          <p:cNvCxnSpPr>
            <a:cxnSpLocks/>
          </p:cNvCxnSpPr>
          <p:nvPr/>
        </p:nvCxnSpPr>
        <p:spPr>
          <a:xfrm>
            <a:off x="6660608" y="5688658"/>
            <a:ext cx="37268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de Seta Reta 9">
            <a:extLst>
              <a:ext uri="{FF2B5EF4-FFF2-40B4-BE49-F238E27FC236}">
                <a16:creationId xmlns:a16="http://schemas.microsoft.com/office/drawing/2014/main" id="{FB47A075-E02F-73C2-91E3-87DF5D4B2E17}"/>
              </a:ext>
            </a:extLst>
          </p:cNvPr>
          <p:cNvCxnSpPr>
            <a:cxnSpLocks/>
          </p:cNvCxnSpPr>
          <p:nvPr/>
        </p:nvCxnSpPr>
        <p:spPr>
          <a:xfrm>
            <a:off x="6678275" y="5670595"/>
            <a:ext cx="0" cy="360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6F0799EB-C12D-F889-19CB-F570CE9BF193}"/>
              </a:ext>
            </a:extLst>
          </p:cNvPr>
          <p:cNvSpPr txBox="1"/>
          <p:nvPr/>
        </p:nvSpPr>
        <p:spPr>
          <a:xfrm>
            <a:off x="6941499" y="5461768"/>
            <a:ext cx="848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SIM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B7E0B17F-45A2-C96B-662C-21E412E9D76C}"/>
              </a:ext>
            </a:extLst>
          </p:cNvPr>
          <p:cNvSpPr txBox="1"/>
          <p:nvPr/>
        </p:nvSpPr>
        <p:spPr>
          <a:xfrm>
            <a:off x="9378177" y="5360427"/>
            <a:ext cx="848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NÃO</a:t>
            </a:r>
          </a:p>
        </p:txBody>
      </p:sp>
      <p:cxnSp>
        <p:nvCxnSpPr>
          <p:cNvPr id="14" name="Conector de Seta Reta 13">
            <a:extLst>
              <a:ext uri="{FF2B5EF4-FFF2-40B4-BE49-F238E27FC236}">
                <a16:creationId xmlns:a16="http://schemas.microsoft.com/office/drawing/2014/main" id="{0F0E1518-677F-57D6-7012-BAA6312B9E40}"/>
              </a:ext>
            </a:extLst>
          </p:cNvPr>
          <p:cNvCxnSpPr>
            <a:cxnSpLocks/>
          </p:cNvCxnSpPr>
          <p:nvPr/>
        </p:nvCxnSpPr>
        <p:spPr>
          <a:xfrm>
            <a:off x="8331211" y="5328658"/>
            <a:ext cx="0" cy="360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aixaDeTexto 40">
            <a:extLst>
              <a:ext uri="{FF2B5EF4-FFF2-40B4-BE49-F238E27FC236}">
                <a16:creationId xmlns:a16="http://schemas.microsoft.com/office/drawing/2014/main" id="{87AB3EDD-1A78-BA9D-CD4A-A31E0259AE29}"/>
              </a:ext>
            </a:extLst>
          </p:cNvPr>
          <p:cNvSpPr txBox="1"/>
          <p:nvPr/>
        </p:nvSpPr>
        <p:spPr>
          <a:xfrm>
            <a:off x="10360368" y="6017286"/>
            <a:ext cx="54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445377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aixaDeTexto 18">
            <a:extLst>
              <a:ext uri="{FF2B5EF4-FFF2-40B4-BE49-F238E27FC236}">
                <a16:creationId xmlns:a16="http://schemas.microsoft.com/office/drawing/2014/main" id="{061A5585-E006-4504-9FBF-C1627A6DFC07}"/>
              </a:ext>
            </a:extLst>
          </p:cNvPr>
          <p:cNvSpPr txBox="1"/>
          <p:nvPr/>
        </p:nvSpPr>
        <p:spPr>
          <a:xfrm>
            <a:off x="273789" y="102688"/>
            <a:ext cx="117477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Fluxograma </a:t>
            </a:r>
            <a:r>
              <a:rPr lang="pt-BR" sz="20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 solicitação e atendimento de serviços de refrigeração por firma terceirizada pelo IQ</a:t>
            </a:r>
            <a:endParaRPr lang="pt-BR" sz="2000" dirty="0">
              <a:solidFill>
                <a:srgbClr val="00B0F0"/>
              </a:solidFill>
            </a:endParaRPr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18629974-9FB3-7DC2-F850-D8C15D635EFF}"/>
              </a:ext>
            </a:extLst>
          </p:cNvPr>
          <p:cNvSpPr txBox="1"/>
          <p:nvPr/>
        </p:nvSpPr>
        <p:spPr>
          <a:xfrm>
            <a:off x="235703" y="4448507"/>
            <a:ext cx="2820516" cy="96949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pt-BR" sz="1500" b="1" dirty="0"/>
              <a:t> </a:t>
            </a:r>
            <a:r>
              <a:rPr lang="pt-BR" sz="1400" b="1" dirty="0"/>
              <a:t>Setor de Atividades Gerenciais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t-BR" sz="1400" dirty="0"/>
              <a:t>Informa ao requisitante a realização do serviço; e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t-BR" sz="1400" dirty="0" err="1"/>
              <a:t>Verfica</a:t>
            </a:r>
            <a:r>
              <a:rPr lang="pt-BR" sz="1400" dirty="0"/>
              <a:t> o grau de satisfação.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541ED710-5068-6629-4B98-191C93893E25}"/>
              </a:ext>
            </a:extLst>
          </p:cNvPr>
          <p:cNvSpPr txBox="1"/>
          <p:nvPr/>
        </p:nvSpPr>
        <p:spPr>
          <a:xfrm>
            <a:off x="3317936" y="2724869"/>
            <a:ext cx="4238048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/>
              <a:t>Responsável da firma terceirizada: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sz="1400" dirty="0"/>
              <a:t>No caso de necessitar de material de consumo e/ou de material permanente, ou substituição do equipamento, não disponíveis no almoxarifado do IQ:</a:t>
            </a:r>
          </a:p>
          <a:p>
            <a:pPr marL="857250" lvl="1" indent="-400050" algn="just">
              <a:buFont typeface="+mj-lt"/>
              <a:buAutoNum type="romanUcPeriod"/>
            </a:pPr>
            <a:r>
              <a:rPr lang="pt-BR" sz="1400" dirty="0"/>
              <a:t>Elabora o documento word com as justificativas;</a:t>
            </a:r>
          </a:p>
          <a:p>
            <a:pPr marL="857250" lvl="1" indent="-400050" algn="just">
              <a:buFont typeface="+mj-lt"/>
              <a:buAutoNum type="romanUcPeriod"/>
            </a:pPr>
            <a:r>
              <a:rPr lang="pt-BR" sz="1400" dirty="0"/>
              <a:t>Encaminha para o Setor de atividades Gerenciais.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737C1ACD-060A-7E6D-1E1E-CC175AE80C33}"/>
              </a:ext>
            </a:extLst>
          </p:cNvPr>
          <p:cNvSpPr txBox="1"/>
          <p:nvPr/>
        </p:nvSpPr>
        <p:spPr>
          <a:xfrm>
            <a:off x="1826453" y="1064263"/>
            <a:ext cx="7866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SIM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DF62185D-63F6-A2D0-3F56-0BCEDC775A12}"/>
              </a:ext>
            </a:extLst>
          </p:cNvPr>
          <p:cNvSpPr txBox="1"/>
          <p:nvPr/>
        </p:nvSpPr>
        <p:spPr>
          <a:xfrm>
            <a:off x="5389512" y="1064488"/>
            <a:ext cx="7866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NÃO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4A8CC9B7-6BB6-5A8E-C47C-FE6CE5D22677}"/>
              </a:ext>
            </a:extLst>
          </p:cNvPr>
          <p:cNvSpPr txBox="1"/>
          <p:nvPr/>
        </p:nvSpPr>
        <p:spPr>
          <a:xfrm>
            <a:off x="235703" y="1372040"/>
            <a:ext cx="2829562" cy="267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/>
              <a:t>Responsável da firma terceirizada: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sz="1400" dirty="0"/>
              <a:t>Preenche o formulário de solicitação de material ou equipamento e entrega ao almoxarifado do IQ.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sz="1400" dirty="0"/>
              <a:t>Realiza a Instalação/alteração de sistemas de ar-condicionado e/ou Manutenção periódica;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sz="1400" dirty="0"/>
              <a:t>Preenche o formulário de atendimento e encaminha o mesmo para o Setor de atividades gerenciais.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813BA42B-D65D-8E8F-B7B7-4355C837FE3D}"/>
              </a:ext>
            </a:extLst>
          </p:cNvPr>
          <p:cNvSpPr txBox="1"/>
          <p:nvPr/>
        </p:nvSpPr>
        <p:spPr>
          <a:xfrm>
            <a:off x="3317935" y="1372040"/>
            <a:ext cx="4238048" cy="96949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pt-BR" sz="1500" b="1" dirty="0"/>
              <a:t> </a:t>
            </a:r>
            <a:r>
              <a:rPr lang="pt-BR" sz="1400" b="1" dirty="0"/>
              <a:t>Serviço de atividades gerenciais (1ª fase) </a:t>
            </a:r>
          </a:p>
          <a:p>
            <a:pPr marL="342900" lvl="1" indent="-342900" algn="just">
              <a:buFont typeface="+mj-lt"/>
              <a:buAutoNum type="arabicPeriod"/>
            </a:pPr>
            <a:r>
              <a:rPr lang="pt-BR" sz="1400" dirty="0"/>
              <a:t>Faz o levantamento de preços (internet, etc..); e</a:t>
            </a:r>
          </a:p>
          <a:p>
            <a:pPr marL="342900" lvl="1" indent="-342900" algn="just">
              <a:buFont typeface="+mj-lt"/>
              <a:buAutoNum type="arabicPeriod"/>
            </a:pPr>
            <a:r>
              <a:rPr lang="pt-BR" sz="1400" dirty="0"/>
              <a:t>Encaminha a(s) </a:t>
            </a:r>
            <a:r>
              <a:rPr lang="pt-BR" sz="1400" dirty="0" err="1"/>
              <a:t>RC´s</a:t>
            </a:r>
            <a:r>
              <a:rPr lang="pt-BR" sz="1400" dirty="0"/>
              <a:t>,  justificativa  e 3 propostas  de preços ao Setor de Compras do IQ.</a:t>
            </a:r>
          </a:p>
        </p:txBody>
      </p:sp>
      <p:cxnSp>
        <p:nvCxnSpPr>
          <p:cNvPr id="15" name="Conector de Seta Reta 14">
            <a:extLst>
              <a:ext uri="{FF2B5EF4-FFF2-40B4-BE49-F238E27FC236}">
                <a16:creationId xmlns:a16="http://schemas.microsoft.com/office/drawing/2014/main" id="{C7558FD9-24FC-B387-8945-19EC0B8BD224}"/>
              </a:ext>
            </a:extLst>
          </p:cNvPr>
          <p:cNvCxnSpPr>
            <a:cxnSpLocks/>
          </p:cNvCxnSpPr>
          <p:nvPr/>
        </p:nvCxnSpPr>
        <p:spPr>
          <a:xfrm>
            <a:off x="1835678" y="1003581"/>
            <a:ext cx="0" cy="360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ipse 15">
            <a:extLst>
              <a:ext uri="{FF2B5EF4-FFF2-40B4-BE49-F238E27FC236}">
                <a16:creationId xmlns:a16="http://schemas.microsoft.com/office/drawing/2014/main" id="{FFBE26B3-2E8F-AAAA-202A-BB084838C76B}"/>
              </a:ext>
            </a:extLst>
          </p:cNvPr>
          <p:cNvSpPr/>
          <p:nvPr/>
        </p:nvSpPr>
        <p:spPr>
          <a:xfrm>
            <a:off x="1613515" y="566045"/>
            <a:ext cx="427700" cy="40718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51929A5D-0832-B2AD-9BDA-21DABB9BD71C}"/>
              </a:ext>
            </a:extLst>
          </p:cNvPr>
          <p:cNvSpPr txBox="1"/>
          <p:nvPr/>
        </p:nvSpPr>
        <p:spPr>
          <a:xfrm>
            <a:off x="1803594" y="58488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1</a:t>
            </a:r>
          </a:p>
        </p:txBody>
      </p:sp>
      <p:cxnSp>
        <p:nvCxnSpPr>
          <p:cNvPr id="20" name="Conector de Seta Reta 19">
            <a:extLst>
              <a:ext uri="{FF2B5EF4-FFF2-40B4-BE49-F238E27FC236}">
                <a16:creationId xmlns:a16="http://schemas.microsoft.com/office/drawing/2014/main" id="{16DF2B9F-CCE7-057E-D15A-5290FFE54E48}"/>
              </a:ext>
            </a:extLst>
          </p:cNvPr>
          <p:cNvCxnSpPr/>
          <p:nvPr/>
        </p:nvCxnSpPr>
        <p:spPr>
          <a:xfrm>
            <a:off x="1613515" y="4049696"/>
            <a:ext cx="0" cy="360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de Seta Reta 20">
            <a:extLst>
              <a:ext uri="{FF2B5EF4-FFF2-40B4-BE49-F238E27FC236}">
                <a16:creationId xmlns:a16="http://schemas.microsoft.com/office/drawing/2014/main" id="{DE8BB690-FCC8-7C28-09B0-034AAAE9E180}"/>
              </a:ext>
            </a:extLst>
          </p:cNvPr>
          <p:cNvCxnSpPr>
            <a:cxnSpLocks/>
          </p:cNvCxnSpPr>
          <p:nvPr/>
        </p:nvCxnSpPr>
        <p:spPr>
          <a:xfrm>
            <a:off x="5375877" y="989374"/>
            <a:ext cx="0" cy="360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Elipse 21">
            <a:extLst>
              <a:ext uri="{FF2B5EF4-FFF2-40B4-BE49-F238E27FC236}">
                <a16:creationId xmlns:a16="http://schemas.microsoft.com/office/drawing/2014/main" id="{8213B86F-C109-F9EB-C318-4ACCC3B157D1}"/>
              </a:ext>
            </a:extLst>
          </p:cNvPr>
          <p:cNvSpPr/>
          <p:nvPr/>
        </p:nvSpPr>
        <p:spPr>
          <a:xfrm>
            <a:off x="5153714" y="551838"/>
            <a:ext cx="427700" cy="40718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7650362A-C9B9-D8C7-EF39-F5D446EDAE78}"/>
              </a:ext>
            </a:extLst>
          </p:cNvPr>
          <p:cNvSpPr txBox="1"/>
          <p:nvPr/>
        </p:nvSpPr>
        <p:spPr>
          <a:xfrm>
            <a:off x="5343793" y="570674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2</a:t>
            </a:r>
          </a:p>
        </p:txBody>
      </p:sp>
      <p:cxnSp>
        <p:nvCxnSpPr>
          <p:cNvPr id="29" name="Conector de Seta Reta 28">
            <a:extLst>
              <a:ext uri="{FF2B5EF4-FFF2-40B4-BE49-F238E27FC236}">
                <a16:creationId xmlns:a16="http://schemas.microsoft.com/office/drawing/2014/main" id="{BAE27536-DBA9-7CFC-46ED-4E89C73C35D9}"/>
              </a:ext>
            </a:extLst>
          </p:cNvPr>
          <p:cNvCxnSpPr>
            <a:cxnSpLocks/>
          </p:cNvCxnSpPr>
          <p:nvPr/>
        </p:nvCxnSpPr>
        <p:spPr>
          <a:xfrm>
            <a:off x="5374639" y="2364869"/>
            <a:ext cx="0" cy="360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8E09ACC8-78C5-882D-DF64-21D6BAB1C39A}"/>
              </a:ext>
            </a:extLst>
          </p:cNvPr>
          <p:cNvSpPr txBox="1"/>
          <p:nvPr/>
        </p:nvSpPr>
        <p:spPr>
          <a:xfrm>
            <a:off x="3317935" y="5146299"/>
            <a:ext cx="4238048" cy="118494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/>
              <a:t> Serviço de atividades gerenciais (1ª fase) </a:t>
            </a:r>
          </a:p>
          <a:p>
            <a:pPr marL="342900" lvl="1" indent="-342900" algn="just">
              <a:buFont typeface="+mj-lt"/>
              <a:buAutoNum type="arabicPeriod"/>
            </a:pPr>
            <a:r>
              <a:rPr lang="pt-BR" sz="1400" dirty="0"/>
              <a:t>Faz o levantamento de preços (internet, etc..); </a:t>
            </a:r>
          </a:p>
          <a:p>
            <a:pPr marL="342900" lvl="1" indent="-342900" algn="just">
              <a:buFont typeface="+mj-lt"/>
              <a:buAutoNum type="arabicPeriod"/>
            </a:pPr>
            <a:r>
              <a:rPr lang="pt-BR" sz="1400" dirty="0"/>
              <a:t>Preenche a RC; e</a:t>
            </a:r>
          </a:p>
          <a:p>
            <a:pPr marL="342900" lvl="1" indent="-342900" algn="just">
              <a:buFont typeface="+mj-lt"/>
              <a:buAutoNum type="arabicPeriod"/>
            </a:pPr>
            <a:r>
              <a:rPr lang="pt-BR" sz="1400" dirty="0"/>
              <a:t>Encaminha a(s) </a:t>
            </a:r>
            <a:r>
              <a:rPr lang="pt-BR" sz="1400" dirty="0" err="1"/>
              <a:t>RC´s</a:t>
            </a:r>
            <a:r>
              <a:rPr lang="pt-BR" sz="1400" dirty="0"/>
              <a:t>,  justificativa  e 3 propostas  de preços ao Setor de Compras do IQ.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D907C86D-29E4-EAD6-4EFC-546AAD7F3DB8}"/>
              </a:ext>
            </a:extLst>
          </p:cNvPr>
          <p:cNvSpPr txBox="1"/>
          <p:nvPr/>
        </p:nvSpPr>
        <p:spPr>
          <a:xfrm>
            <a:off x="8304925" y="630463"/>
            <a:ext cx="3651370" cy="75405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pt-BR" sz="1500" b="1" dirty="0"/>
              <a:t> </a:t>
            </a:r>
            <a:r>
              <a:rPr lang="pt-BR" sz="1400" b="1" dirty="0"/>
              <a:t>Almoxarifado IQ (1ª fase) </a:t>
            </a:r>
          </a:p>
          <a:p>
            <a:pPr marL="342900" lvl="1" indent="-342900" algn="just">
              <a:buFont typeface="+mj-lt"/>
              <a:buAutoNum type="arabicPeriod"/>
            </a:pPr>
            <a:r>
              <a:rPr lang="pt-BR" sz="1400" dirty="0"/>
              <a:t>Avisa o Serviço de atividades Gerenciais que o material foi entregue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C1E8E6E7-70C5-F8D3-3616-49AC015A23EA}"/>
              </a:ext>
            </a:extLst>
          </p:cNvPr>
          <p:cNvSpPr txBox="1"/>
          <p:nvPr/>
        </p:nvSpPr>
        <p:spPr>
          <a:xfrm>
            <a:off x="8288883" y="1695259"/>
            <a:ext cx="3667411" cy="96949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500" b="1" dirty="0"/>
              <a:t> </a:t>
            </a:r>
            <a:r>
              <a:rPr lang="pt-BR" sz="1400" b="1" dirty="0"/>
              <a:t>Serviço de atividades Gerenciais (1ª fase)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t-BR" sz="1400" dirty="0"/>
              <a:t>Informa ao responsável da firma terceirizada da disponibilidade do material/equipamento</a:t>
            </a:r>
          </a:p>
        </p:txBody>
      </p:sp>
      <p:cxnSp>
        <p:nvCxnSpPr>
          <p:cNvPr id="36" name="Conector de Seta Reta 35">
            <a:extLst>
              <a:ext uri="{FF2B5EF4-FFF2-40B4-BE49-F238E27FC236}">
                <a16:creationId xmlns:a16="http://schemas.microsoft.com/office/drawing/2014/main" id="{060DD961-BB50-5C79-A598-F8278AB5284B}"/>
              </a:ext>
            </a:extLst>
          </p:cNvPr>
          <p:cNvCxnSpPr>
            <a:cxnSpLocks/>
          </p:cNvCxnSpPr>
          <p:nvPr/>
        </p:nvCxnSpPr>
        <p:spPr>
          <a:xfrm>
            <a:off x="10193226" y="1405003"/>
            <a:ext cx="11766" cy="2843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de Seta Reta 38">
            <a:extLst>
              <a:ext uri="{FF2B5EF4-FFF2-40B4-BE49-F238E27FC236}">
                <a16:creationId xmlns:a16="http://schemas.microsoft.com/office/drawing/2014/main" id="{72F7F4BE-9EE6-4343-B068-2318A52D48AD}"/>
              </a:ext>
            </a:extLst>
          </p:cNvPr>
          <p:cNvCxnSpPr>
            <a:cxnSpLocks/>
          </p:cNvCxnSpPr>
          <p:nvPr/>
        </p:nvCxnSpPr>
        <p:spPr>
          <a:xfrm>
            <a:off x="10235988" y="2684902"/>
            <a:ext cx="0" cy="360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de Seta Reta 40">
            <a:extLst>
              <a:ext uri="{FF2B5EF4-FFF2-40B4-BE49-F238E27FC236}">
                <a16:creationId xmlns:a16="http://schemas.microsoft.com/office/drawing/2014/main" id="{3B9A47F4-84CD-67C1-4752-2A223423D0FB}"/>
              </a:ext>
            </a:extLst>
          </p:cNvPr>
          <p:cNvCxnSpPr>
            <a:cxnSpLocks/>
          </p:cNvCxnSpPr>
          <p:nvPr/>
        </p:nvCxnSpPr>
        <p:spPr>
          <a:xfrm>
            <a:off x="5343793" y="4756194"/>
            <a:ext cx="0" cy="360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to 43">
            <a:extLst>
              <a:ext uri="{FF2B5EF4-FFF2-40B4-BE49-F238E27FC236}">
                <a16:creationId xmlns:a16="http://schemas.microsoft.com/office/drawing/2014/main" id="{AA221286-4651-69D6-87F1-52033EDAFA2F}"/>
              </a:ext>
            </a:extLst>
          </p:cNvPr>
          <p:cNvCxnSpPr>
            <a:cxnSpLocks/>
          </p:cNvCxnSpPr>
          <p:nvPr/>
        </p:nvCxnSpPr>
        <p:spPr>
          <a:xfrm>
            <a:off x="7956987" y="954213"/>
            <a:ext cx="32187" cy="479428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Conector reto 45">
            <a:extLst>
              <a:ext uri="{FF2B5EF4-FFF2-40B4-BE49-F238E27FC236}">
                <a16:creationId xmlns:a16="http://schemas.microsoft.com/office/drawing/2014/main" id="{C5249CBE-069C-4AD9-8678-6B1D383AA413}"/>
              </a:ext>
            </a:extLst>
          </p:cNvPr>
          <p:cNvCxnSpPr>
            <a:cxnSpLocks/>
            <a:stCxn id="30" idx="3"/>
          </p:cNvCxnSpPr>
          <p:nvPr/>
        </p:nvCxnSpPr>
        <p:spPr>
          <a:xfrm>
            <a:off x="7555983" y="5738769"/>
            <a:ext cx="43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de Seta Reta 47">
            <a:extLst>
              <a:ext uri="{FF2B5EF4-FFF2-40B4-BE49-F238E27FC236}">
                <a16:creationId xmlns:a16="http://schemas.microsoft.com/office/drawing/2014/main" id="{6FFAF81B-3622-AD32-11E7-A83A8195BAE4}"/>
              </a:ext>
            </a:extLst>
          </p:cNvPr>
          <p:cNvCxnSpPr>
            <a:cxnSpLocks/>
          </p:cNvCxnSpPr>
          <p:nvPr/>
        </p:nvCxnSpPr>
        <p:spPr>
          <a:xfrm>
            <a:off x="7956987" y="955504"/>
            <a:ext cx="331896" cy="132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de Seta Reta 48">
            <a:extLst>
              <a:ext uri="{FF2B5EF4-FFF2-40B4-BE49-F238E27FC236}">
                <a16:creationId xmlns:a16="http://schemas.microsoft.com/office/drawing/2014/main" id="{E985563E-902C-0401-AC35-A7BCC000746F}"/>
              </a:ext>
            </a:extLst>
          </p:cNvPr>
          <p:cNvCxnSpPr/>
          <p:nvPr/>
        </p:nvCxnSpPr>
        <p:spPr>
          <a:xfrm>
            <a:off x="10239139" y="5280765"/>
            <a:ext cx="0" cy="360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CaixaDeTexto 49">
            <a:extLst>
              <a:ext uri="{FF2B5EF4-FFF2-40B4-BE49-F238E27FC236}">
                <a16:creationId xmlns:a16="http://schemas.microsoft.com/office/drawing/2014/main" id="{252943C0-E819-8031-E704-CEC83B322BF1}"/>
              </a:ext>
            </a:extLst>
          </p:cNvPr>
          <p:cNvSpPr txBox="1"/>
          <p:nvPr/>
        </p:nvSpPr>
        <p:spPr>
          <a:xfrm>
            <a:off x="8288883" y="5641951"/>
            <a:ext cx="3651365" cy="96949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pt-BR" sz="1500" b="1" dirty="0"/>
              <a:t> Setor de Atividades Gerenciais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t-BR" sz="1400" dirty="0"/>
              <a:t>Informa ao requisitante a realização do serviço; e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t-BR" sz="1400" dirty="0" err="1"/>
              <a:t>Verfica</a:t>
            </a:r>
            <a:r>
              <a:rPr lang="pt-BR" sz="1400" dirty="0"/>
              <a:t> o grau de satisfação.</a:t>
            </a:r>
          </a:p>
        </p:txBody>
      </p:sp>
      <p:sp>
        <p:nvSpPr>
          <p:cNvPr id="2" name="CaixaDeTexto 12">
            <a:extLst>
              <a:ext uri="{FF2B5EF4-FFF2-40B4-BE49-F238E27FC236}">
                <a16:creationId xmlns:a16="http://schemas.microsoft.com/office/drawing/2014/main" id="{67430654-8DA8-9CF8-D22A-2E07C0EB5CF6}"/>
              </a:ext>
            </a:extLst>
          </p:cNvPr>
          <p:cNvSpPr txBox="1"/>
          <p:nvPr/>
        </p:nvSpPr>
        <p:spPr>
          <a:xfrm>
            <a:off x="8390176" y="3027631"/>
            <a:ext cx="3442775" cy="22467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/>
              <a:t>Responsável da firma terceirizada: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sz="1400" dirty="0"/>
              <a:t>Preenche o formulário de solicitação de material ou equipamento e entrega ao almoxarifado do IQ.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sz="1400" dirty="0"/>
              <a:t>Realiza a Instalação/alteração de sistemas de ar-condicionado e/ou Manutenção periódica;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sz="1400" dirty="0"/>
              <a:t>Preenche o formulário de atendimento e encaminha o mesmo para o Setor de atividades gerenciais.</a:t>
            </a:r>
          </a:p>
        </p:txBody>
      </p:sp>
    </p:spTree>
    <p:extLst>
      <p:ext uri="{BB962C8B-B14F-4D97-AF65-F5344CB8AC3E}">
        <p14:creationId xmlns:p14="http://schemas.microsoft.com/office/powerpoint/2010/main" val="35614974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1045</TotalTime>
  <Words>488</Words>
  <Application>Microsoft Office PowerPoint</Application>
  <PresentationFormat>Widescreen</PresentationFormat>
  <Paragraphs>54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Marlice Marques</dc:creator>
  <cp:lastModifiedBy>André Ferreira do Nascimento</cp:lastModifiedBy>
  <cp:revision>63</cp:revision>
  <cp:lastPrinted>2023-02-16T15:01:05Z</cp:lastPrinted>
  <dcterms:created xsi:type="dcterms:W3CDTF">2022-02-15T17:27:15Z</dcterms:created>
  <dcterms:modified xsi:type="dcterms:W3CDTF">2023-02-16T16:26:46Z</dcterms:modified>
</cp:coreProperties>
</file>