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DAEB39-87F7-4B03-B269-FF1AF1F2C83D}" v="12" dt="2022-10-18T17:25:26.9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969" autoAdjust="0"/>
  </p:normalViewPr>
  <p:slideViewPr>
    <p:cSldViewPr snapToGrid="0">
      <p:cViewPr>
        <p:scale>
          <a:sx n="50" d="100"/>
          <a:sy n="50" d="100"/>
        </p:scale>
        <p:origin x="1416" y="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CCFFD2-9E29-407A-A599-153B83862525}" type="datetimeFigureOut">
              <a:rPr lang="pt-BR" smtClean="0"/>
              <a:t>21/10/2022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0674BB-BC50-438D-8813-D7D302D245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1506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93D1FE-8F10-4A9B-9DBE-4E28FD2854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63F3EA1-B3D9-453C-8C58-BDBCEF5247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95DD7B-D115-41EC-9F9E-5F9894F7C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7870-9A16-4AA2-AD24-2363EE9E797C}" type="datetimeFigureOut">
              <a:rPr lang="pt-BR" smtClean="0"/>
              <a:t>21/10/2022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23BE807-A15D-4F06-8127-33E43EDB1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670A3DF-66BA-4612-9F34-175E2C873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149-BD4F-47B5-87BC-85C0DCD8E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4296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8FFB2A-615C-4574-879B-93048E634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F192901-4319-48DE-990E-9A8F197273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D1C12F5-2083-46A0-B4C1-41B05FA3B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7870-9A16-4AA2-AD24-2363EE9E797C}" type="datetimeFigureOut">
              <a:rPr lang="pt-BR" smtClean="0"/>
              <a:t>21/10/2022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E96D0F5-2329-495E-BF29-1F6F39EE9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867E928-2852-44C2-ACD4-DD4019D86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149-BD4F-47B5-87BC-85C0DCD8E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1935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7D786AA-4AE9-41D8-8B87-40E5C930CC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3871277-D8C2-4FD9-B6B5-09E7759A91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82F742E-3B8C-4D5A-A2A3-D3A0BD7F5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7870-9A16-4AA2-AD24-2363EE9E797C}" type="datetimeFigureOut">
              <a:rPr lang="pt-BR" smtClean="0"/>
              <a:t>21/10/2022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D398835-2426-419B-8E8D-332B647CA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421AB85-3038-4690-8DF7-916CFD0FF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149-BD4F-47B5-87BC-85C0DCD8E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2508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A55275-9F67-40B8-B433-8C544AAF6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551CF2F-F232-4F01-8637-DDD6AA7CB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CC7D515-5C74-4437-A0E8-81F842257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7870-9A16-4AA2-AD24-2363EE9E797C}" type="datetimeFigureOut">
              <a:rPr lang="pt-BR" smtClean="0"/>
              <a:t>21/10/2022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AC0CF41-CBC6-4D37-9CE8-26922AA61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E488388-98F1-49A5-B4DE-B0319C19F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149-BD4F-47B5-87BC-85C0DCD8E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33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8A3942-4A5E-47C5-A647-2E4EF9F82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3FA7560-FBD3-4672-8EBF-4581399FB6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379ECA5-735B-4238-BA5B-97B3D043D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7870-9A16-4AA2-AD24-2363EE9E797C}" type="datetimeFigureOut">
              <a:rPr lang="pt-BR" smtClean="0"/>
              <a:t>21/10/2022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65ACA4-5B2D-41DA-840B-41E1B8E87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B589A92-4282-437D-A9FD-28A6CFF50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149-BD4F-47B5-87BC-85C0DCD8E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180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B8B07D-1DB6-4BD4-B320-18C38CBE7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D5231B7-47B0-44FE-B066-1D3BAE506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1B251D-088B-488A-BBE8-10C5D324BB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3EA2EAE-9CBF-4A6B-9B57-F6CB50C4B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7870-9A16-4AA2-AD24-2363EE9E797C}" type="datetimeFigureOut">
              <a:rPr lang="pt-BR" smtClean="0"/>
              <a:t>21/10/2022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FCBF751-B523-47FF-AE87-976677C49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A3EA3A8-4B50-4159-818E-AD4DDFF44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149-BD4F-47B5-87BC-85C0DCD8E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1712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928E47-A9E9-4A0D-BAF3-CBB163139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3667385-03BA-469D-B9AF-2DCCADBB45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312ECF8-DFC7-4103-8DB5-1AFBC82B85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D0FAC1A-0617-4F89-85E8-1A2461F8BB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887D09A-276F-49B3-9E22-936279E159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3ECD43A-8CB3-46A3-A9DE-E4F2FEADC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7870-9A16-4AA2-AD24-2363EE9E797C}" type="datetimeFigureOut">
              <a:rPr lang="pt-BR" smtClean="0"/>
              <a:t>21/10/2022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266B07B-9D7C-4BF7-9563-76B5D2C7B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41C512F-7BA2-4DD8-BCC7-707E70AD2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149-BD4F-47B5-87BC-85C0DCD8E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680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F6C568-E71B-4F7A-B0D2-43CAB5C64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A4C9728-4983-434D-A999-EAAC94E07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7870-9A16-4AA2-AD24-2363EE9E797C}" type="datetimeFigureOut">
              <a:rPr lang="pt-BR" smtClean="0"/>
              <a:t>21/10/2022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8D69882-70D6-46D2-BBBC-61FF72411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B3C5DCA-B34B-492A-AEBB-872AD641F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149-BD4F-47B5-87BC-85C0DCD8E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334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A0F1DE0-D99F-43B5-B397-FBD2778AE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7870-9A16-4AA2-AD24-2363EE9E797C}" type="datetimeFigureOut">
              <a:rPr lang="pt-BR" smtClean="0"/>
              <a:t>21/10/2022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30127A8-CA4B-47F1-83F5-B032CCAD4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97C4938-2F63-4002-AEE8-192A6082D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149-BD4F-47B5-87BC-85C0DCD8E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8625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C73B20-A442-4C86-AD5B-A74DFF1CF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797CC16-7A36-4326-8D7C-3B9878D90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971A573-49BE-4DDA-841C-17EC763AD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5D53769-715D-4856-8CD1-ACD26909B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7870-9A16-4AA2-AD24-2363EE9E797C}" type="datetimeFigureOut">
              <a:rPr lang="pt-BR" smtClean="0"/>
              <a:t>21/10/2022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BE81E91-F392-4B75-B329-6C1F20371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D05F8F1-8881-47CA-8170-011674C97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149-BD4F-47B5-87BC-85C0DCD8E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0215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5B42D2-3305-4A91-B513-D1C42CC7C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87E478D-C7DD-48D7-931B-7020B92437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A399C38-62EF-4C72-AE30-94208FA129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DAE0210-51DA-4794-9E15-D3AD5A8BD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7870-9A16-4AA2-AD24-2363EE9E797C}" type="datetimeFigureOut">
              <a:rPr lang="pt-BR" smtClean="0"/>
              <a:t>21/10/2022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AA3DC4F-1CD7-4B52-90CD-5423B3801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1A87ACE-7B11-44EC-BB08-F9279D30C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149-BD4F-47B5-87BC-85C0DCD8E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6974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E7CAE28A-9227-4E4C-9BC6-FC1521CE6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C722DB8-4573-4F5B-9B5D-2DCFAAB6D2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6A78FA4-CEBC-4D1D-AFA1-8945A6A1A4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37870-9A16-4AA2-AD24-2363EE9E797C}" type="datetimeFigureOut">
              <a:rPr lang="pt-BR" smtClean="0"/>
              <a:t>21/10/2022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702B280-CD83-4D2F-9534-67E754FF8F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6F0A300-435A-48D3-A333-E2B4DAA9EB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61149-BD4F-47B5-87BC-85C0DCD8E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9783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gp@pr6.ufrj.b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ixaDeTexto 12">
            <a:extLst>
              <a:ext uri="{FF2B5EF4-FFF2-40B4-BE49-F238E27FC236}">
                <a16:creationId xmlns:a16="http://schemas.microsoft.com/office/drawing/2014/main" id="{74C138E1-267F-0DA3-504E-938FDE1B8C34}"/>
              </a:ext>
            </a:extLst>
          </p:cNvPr>
          <p:cNvSpPr txBox="1"/>
          <p:nvPr/>
        </p:nvSpPr>
        <p:spPr>
          <a:xfrm>
            <a:off x="7754822" y="5552852"/>
            <a:ext cx="4282153" cy="9848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pt-BR" sz="1500" b="1" dirty="0"/>
              <a:t>Unidade interessada na transferência do bem (diretor/Decano) (4ª fase)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sz="1400" dirty="0"/>
              <a:t>providencia a transferência física dos bens;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sz="1400" dirty="0"/>
              <a:t>Envia o processo para o Arquivo SEI da Unidade..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216D8BA-437B-4DCE-A74D-53089A1B8434}"/>
              </a:ext>
            </a:extLst>
          </p:cNvPr>
          <p:cNvSpPr txBox="1"/>
          <p:nvPr/>
        </p:nvSpPr>
        <p:spPr>
          <a:xfrm>
            <a:off x="92175" y="589829"/>
            <a:ext cx="7188492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pt-BR" sz="1400" b="1" dirty="0"/>
              <a:t>Unidade interessada na transferência do bem (diretor/Decano) (1ª fase)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sz="1400" dirty="0"/>
              <a:t>Autua processo administrativo no SEI contendo ofício (modelo no site do IQ) endereçado à  unidade detentora (IQ) detalhando os bens requisitados a serem transferidos, com indicação de número de patrimônio, descrição, subelemento, valor, localização e também o nome e o SIAPE do servidor que passará a ser o responsável pela guarda e uso do bem, e o envia à unidade detentora (IQ). Classificar o processo como “público”.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B7215BC6-112E-4838-913A-72FAB0C4CC58}"/>
              </a:ext>
            </a:extLst>
          </p:cNvPr>
          <p:cNvSpPr txBox="1"/>
          <p:nvPr/>
        </p:nvSpPr>
        <p:spPr>
          <a:xfrm>
            <a:off x="92175" y="2296301"/>
            <a:ext cx="7188489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pt-BR" sz="1400" b="1" dirty="0"/>
              <a:t>Unidade Detentora do Bem (Diretor) (IQ) (1ª fase)</a:t>
            </a:r>
            <a:endParaRPr lang="pt-BR" sz="1400" dirty="0"/>
          </a:p>
          <a:p>
            <a:pPr marL="342900" indent="-342900" algn="just">
              <a:buFont typeface="+mj-lt"/>
              <a:buAutoNum type="arabicPeriod"/>
            </a:pPr>
            <a:r>
              <a:rPr lang="pt-BR" sz="1400" dirty="0"/>
              <a:t>Após receber o processo no SEI, Avalia o pedido de outra unidade e, se de acordo ou não com a transferência, insere despacho aprovando ou não a saída total ou parcial dos bens listados e devolve o processo à requisitante.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061A5585-E006-4504-9FBF-C1627A6DFC07}"/>
              </a:ext>
            </a:extLst>
          </p:cNvPr>
          <p:cNvSpPr txBox="1"/>
          <p:nvPr/>
        </p:nvSpPr>
        <p:spPr>
          <a:xfrm>
            <a:off x="0" y="106257"/>
            <a:ext cx="119832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Fluxograma </a:t>
            </a:r>
            <a:r>
              <a:rPr lang="pt-BR" sz="2000" b="1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pt-BR" sz="2000" b="1" u="sng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Transferência </a:t>
            </a:r>
            <a:r>
              <a:rPr lang="pt-BR" sz="2000" b="1" u="sng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pt-BR" sz="2000" b="1" u="sng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nterna de Bens Móveis </a:t>
            </a:r>
            <a:r>
              <a:rPr lang="pt-BR" sz="2000" b="1" u="sng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pt-BR" sz="2000" b="1" u="sng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ermanentes</a:t>
            </a:r>
            <a:endParaRPr lang="pt-BR" sz="2000" dirty="0">
              <a:solidFill>
                <a:srgbClr val="00B0F0"/>
              </a:solidFill>
            </a:endParaRPr>
          </a:p>
        </p:txBody>
      </p:sp>
      <p:sp>
        <p:nvSpPr>
          <p:cNvPr id="12" name="Espaço Reservado para Número de Slide 11">
            <a:extLst>
              <a:ext uri="{FF2B5EF4-FFF2-40B4-BE49-F238E27FC236}">
                <a16:creationId xmlns:a16="http://schemas.microsoft.com/office/drawing/2014/main" id="{8C1E004C-C15B-083F-2590-41A5136F3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5225" y="6483424"/>
            <a:ext cx="468000" cy="365125"/>
          </a:xfrm>
        </p:spPr>
        <p:txBody>
          <a:bodyPr/>
          <a:lstStyle/>
          <a:p>
            <a:fld id="{03561149-BD4F-47B5-87BC-85C0DCD8E623}" type="slidenum">
              <a:rPr lang="pt-BR" sz="1400" smtClean="0"/>
              <a:t>1</a:t>
            </a:fld>
            <a:endParaRPr lang="pt-BR" sz="1400" dirty="0"/>
          </a:p>
        </p:txBody>
      </p:sp>
      <p:cxnSp>
        <p:nvCxnSpPr>
          <p:cNvPr id="15" name="Conector reto 14">
            <a:extLst>
              <a:ext uri="{FF2B5EF4-FFF2-40B4-BE49-F238E27FC236}">
                <a16:creationId xmlns:a16="http://schemas.microsoft.com/office/drawing/2014/main" id="{89E3C578-777F-2632-D732-875D75A942A0}"/>
              </a:ext>
            </a:extLst>
          </p:cNvPr>
          <p:cNvCxnSpPr>
            <a:cxnSpLocks/>
          </p:cNvCxnSpPr>
          <p:nvPr/>
        </p:nvCxnSpPr>
        <p:spPr>
          <a:xfrm flipH="1" flipV="1">
            <a:off x="7442650" y="1493016"/>
            <a:ext cx="0" cy="435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>
            <a:extLst>
              <a:ext uri="{FF2B5EF4-FFF2-40B4-BE49-F238E27FC236}">
                <a16:creationId xmlns:a16="http://schemas.microsoft.com/office/drawing/2014/main" id="{433BB457-73F1-3864-173E-C92509E264A7}"/>
              </a:ext>
            </a:extLst>
          </p:cNvPr>
          <p:cNvCxnSpPr/>
          <p:nvPr/>
        </p:nvCxnSpPr>
        <p:spPr>
          <a:xfrm>
            <a:off x="7430823" y="1508375"/>
            <a:ext cx="324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ixaDeTexto 2">
            <a:extLst>
              <a:ext uri="{FF2B5EF4-FFF2-40B4-BE49-F238E27FC236}">
                <a16:creationId xmlns:a16="http://schemas.microsoft.com/office/drawing/2014/main" id="{E7D6C234-BA8C-BA7F-1C6A-11808C5D2190}"/>
              </a:ext>
            </a:extLst>
          </p:cNvPr>
          <p:cNvSpPr txBox="1"/>
          <p:nvPr/>
        </p:nvSpPr>
        <p:spPr>
          <a:xfrm>
            <a:off x="69882" y="3641689"/>
            <a:ext cx="7188488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pt-BR" sz="1400" b="1" dirty="0"/>
              <a:t>Unidade interessada na transferência do bem (diretor/Decano) (2ª fase)</a:t>
            </a:r>
          </a:p>
          <a:p>
            <a:pPr marL="342900" indent="-342900" algn="just">
              <a:buFontTx/>
              <a:buAutoNum type="arabicPeriod"/>
            </a:pPr>
            <a:r>
              <a:rPr lang="pt-BR" sz="1400" dirty="0"/>
              <a:t>Receber o processo no SEI; e</a:t>
            </a:r>
          </a:p>
          <a:p>
            <a:pPr marL="342900" indent="-342900" algn="just" rtl="0">
              <a:buAutoNum type="arabicPeriod"/>
            </a:pPr>
            <a:r>
              <a:rPr lang="pt-BR" sz="1400" dirty="0"/>
              <a:t>Havendo aprovação de transferência de bens pela unidade detentora do patrimônio requisitado, encaminha o processo à Divisão de Gestão Patrimonial (PR6/GSGP/DGPAT/STOM) para providências com relação ao registro dos bens em transferência.</a:t>
            </a:r>
          </a:p>
        </p:txBody>
      </p:sp>
      <p:cxnSp>
        <p:nvCxnSpPr>
          <p:cNvPr id="4" name="Conector de Seta Reta 3">
            <a:extLst>
              <a:ext uri="{FF2B5EF4-FFF2-40B4-BE49-F238E27FC236}">
                <a16:creationId xmlns:a16="http://schemas.microsoft.com/office/drawing/2014/main" id="{469CF5DD-6126-202A-DEBA-6A05C118E269}"/>
              </a:ext>
            </a:extLst>
          </p:cNvPr>
          <p:cNvCxnSpPr>
            <a:cxnSpLocks/>
          </p:cNvCxnSpPr>
          <p:nvPr/>
        </p:nvCxnSpPr>
        <p:spPr>
          <a:xfrm flipH="1">
            <a:off x="3553512" y="1974824"/>
            <a:ext cx="0" cy="324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de Seta Reta 5">
            <a:extLst>
              <a:ext uri="{FF2B5EF4-FFF2-40B4-BE49-F238E27FC236}">
                <a16:creationId xmlns:a16="http://schemas.microsoft.com/office/drawing/2014/main" id="{8667A2F2-3D3E-DC9D-D82D-2F4DDBA819C6}"/>
              </a:ext>
            </a:extLst>
          </p:cNvPr>
          <p:cNvCxnSpPr>
            <a:cxnSpLocks/>
          </p:cNvCxnSpPr>
          <p:nvPr/>
        </p:nvCxnSpPr>
        <p:spPr>
          <a:xfrm flipH="1">
            <a:off x="3553512" y="3279904"/>
            <a:ext cx="0" cy="3745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>
            <a:extLst>
              <a:ext uri="{FF2B5EF4-FFF2-40B4-BE49-F238E27FC236}">
                <a16:creationId xmlns:a16="http://schemas.microsoft.com/office/drawing/2014/main" id="{BAF29C05-5124-6AD7-423D-3DE3802D8990}"/>
              </a:ext>
            </a:extLst>
          </p:cNvPr>
          <p:cNvSpPr txBox="1"/>
          <p:nvPr/>
        </p:nvSpPr>
        <p:spPr>
          <a:xfrm>
            <a:off x="7754825" y="607816"/>
            <a:ext cx="4282153" cy="28931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pt-BR" sz="1400" b="1" dirty="0"/>
              <a:t>Unidade interessada na transferência do bem (3ª fase)</a:t>
            </a:r>
          </a:p>
          <a:p>
            <a:pPr marL="342900" indent="-342900" algn="just" rtl="0">
              <a:buAutoNum type="arabicPeriod"/>
            </a:pPr>
            <a:r>
              <a:rPr lang="pt-BR" sz="1400" dirty="0"/>
              <a:t>Após recebimento do processo com os novos termos de responsabilidade definitivos, coleta a assinatura no(s) TRD(s) do(s) responsável(</a:t>
            </a:r>
            <a:r>
              <a:rPr lang="pt-BR" sz="1400" dirty="0" err="1"/>
              <a:t>is</a:t>
            </a:r>
            <a:r>
              <a:rPr lang="pt-BR" sz="1400" dirty="0"/>
              <a:t>) pelo(s) bem(</a:t>
            </a:r>
            <a:r>
              <a:rPr lang="pt-BR" sz="1400" dirty="0" err="1"/>
              <a:t>ns</a:t>
            </a:r>
            <a:r>
              <a:rPr lang="pt-BR" sz="1400" dirty="0"/>
              <a:t>) e do Diretor da Unidade e anexa ao processo SEI, como documento externo;</a:t>
            </a:r>
          </a:p>
          <a:p>
            <a:pPr marL="342900" indent="-342900" algn="just" rtl="0">
              <a:buAutoNum type="arabicPeriod"/>
            </a:pPr>
            <a:r>
              <a:rPr lang="pt-BR" sz="1400" dirty="0"/>
              <a:t>Envia, por e-mail, à DGP (</a:t>
            </a:r>
            <a:r>
              <a:rPr lang="pt-BR" sz="1400" dirty="0">
                <a:hlinkClick r:id="rId2"/>
              </a:rPr>
              <a:t>dgp@pr6.ufrj.br</a:t>
            </a:r>
            <a:r>
              <a:rPr lang="pt-BR" sz="1400" dirty="0"/>
              <a:t>) e ao(s) responsável(</a:t>
            </a:r>
            <a:r>
              <a:rPr lang="pt-BR" sz="1400" dirty="0" err="1"/>
              <a:t>is</a:t>
            </a:r>
            <a:r>
              <a:rPr lang="pt-BR" sz="1400" dirty="0"/>
              <a:t>) pelo(s) bem(</a:t>
            </a:r>
            <a:r>
              <a:rPr lang="pt-BR" sz="1400" dirty="0" err="1"/>
              <a:t>ns</a:t>
            </a:r>
            <a:r>
              <a:rPr lang="pt-BR" sz="1400" dirty="0"/>
              <a:t>) o(s) Termo(s) de Responsabilidade Definitivo(s) assinado(s); </a:t>
            </a:r>
          </a:p>
          <a:p>
            <a:pPr marL="342900" lvl="0" indent="-342900" algn="just">
              <a:buFont typeface="+mj-lt"/>
              <a:buAutoNum type="arabicPeriod" startAt="5"/>
            </a:pPr>
            <a:r>
              <a:rPr lang="pt-BR" sz="1400" dirty="0"/>
              <a:t>Encaminha o processo à Seção de Cadastro e Tombamento da Divisão de Gestão Patrimonial (PR6/GSGP/DGPAT/SCTOM), para ciência de que os </a:t>
            </a:r>
            <a:r>
              <a:rPr lang="pt-BR" sz="1400" dirty="0" err="1"/>
              <a:t>TRD´s</a:t>
            </a:r>
            <a:r>
              <a:rPr lang="pt-BR" sz="1400" dirty="0"/>
              <a:t> foram devidamente assinados.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F3D3E902-9352-CF50-7F5E-D813E5CF5BA3}"/>
              </a:ext>
            </a:extLst>
          </p:cNvPr>
          <p:cNvSpPr txBox="1"/>
          <p:nvPr/>
        </p:nvSpPr>
        <p:spPr>
          <a:xfrm>
            <a:off x="7754823" y="4028623"/>
            <a:ext cx="4282153" cy="11849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pt-BR" sz="1500" b="1" dirty="0"/>
              <a:t>PR6/GSGP/DGPAT/SCTOM (2ª fase)</a:t>
            </a:r>
            <a:endParaRPr lang="pt-BR" sz="1500" dirty="0"/>
          </a:p>
          <a:p>
            <a:pPr marL="342900" indent="-342900" algn="just">
              <a:buFont typeface="+mj-lt"/>
              <a:buAutoNum type="arabicPeriod"/>
            </a:pPr>
            <a:r>
              <a:rPr lang="pt-BR" sz="1400" dirty="0"/>
              <a:t>Recebe o processo no SEI;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sz="1400" dirty="0"/>
              <a:t>Dá ciência no recebimento do(s) TRD(s); e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t-BR" sz="1400" dirty="0"/>
              <a:t>Encaminha o processo para a Unidade interessada na transferência.</a:t>
            </a:r>
          </a:p>
        </p:txBody>
      </p:sp>
      <p:cxnSp>
        <p:nvCxnSpPr>
          <p:cNvPr id="11" name="Conector de Seta Reta 10">
            <a:extLst>
              <a:ext uri="{FF2B5EF4-FFF2-40B4-BE49-F238E27FC236}">
                <a16:creationId xmlns:a16="http://schemas.microsoft.com/office/drawing/2014/main" id="{4F980F65-A544-B310-F2CD-0907FA79A54A}"/>
              </a:ext>
            </a:extLst>
          </p:cNvPr>
          <p:cNvCxnSpPr>
            <a:cxnSpLocks/>
          </p:cNvCxnSpPr>
          <p:nvPr/>
        </p:nvCxnSpPr>
        <p:spPr>
          <a:xfrm flipH="1">
            <a:off x="9905731" y="3713424"/>
            <a:ext cx="0" cy="324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>
            <a:extLst>
              <a:ext uri="{FF2B5EF4-FFF2-40B4-BE49-F238E27FC236}">
                <a16:creationId xmlns:a16="http://schemas.microsoft.com/office/drawing/2014/main" id="{B316BB47-E422-B995-AAC2-EE499C9BC552}"/>
              </a:ext>
            </a:extLst>
          </p:cNvPr>
          <p:cNvCxnSpPr>
            <a:cxnSpLocks/>
          </p:cNvCxnSpPr>
          <p:nvPr/>
        </p:nvCxnSpPr>
        <p:spPr>
          <a:xfrm flipH="1">
            <a:off x="9895898" y="5203021"/>
            <a:ext cx="0" cy="324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B3F09043-79F3-C834-3E17-A394665ECC6F}"/>
              </a:ext>
            </a:extLst>
          </p:cNvPr>
          <p:cNvSpPr txBox="1"/>
          <p:nvPr/>
        </p:nvSpPr>
        <p:spPr>
          <a:xfrm>
            <a:off x="74195" y="5173812"/>
            <a:ext cx="7188488" cy="14003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pt-BR" sz="1500" b="1" dirty="0"/>
              <a:t>PR6/GSGP/DGPAT/SCTOM (1ª fase)</a:t>
            </a:r>
            <a:endParaRPr lang="pt-BR" sz="1500" dirty="0"/>
          </a:p>
          <a:p>
            <a:pPr marL="342900" indent="-342900" algn="just">
              <a:buFont typeface="+mj-lt"/>
              <a:buAutoNum type="arabicPeriod"/>
            </a:pPr>
            <a:r>
              <a:rPr lang="pt-BR" sz="1400" dirty="0"/>
              <a:t>Após receber o processo, registra a saída dos bens no inventário da unidade cedente, e a realocação da carga patrimonial dos bens na unidade requerente, cadastra a transferência no Sistema de Patrimônio e no SIAFI e, devolve à unidade interessada o processo SEI, contendo os termos de responsabilidade  com as informações dos novos responsáveis para assinatura dos mesmos.</a:t>
            </a:r>
          </a:p>
        </p:txBody>
      </p:sp>
      <p:cxnSp>
        <p:nvCxnSpPr>
          <p:cNvPr id="20" name="Conector de Seta Reta 19">
            <a:extLst>
              <a:ext uri="{FF2B5EF4-FFF2-40B4-BE49-F238E27FC236}">
                <a16:creationId xmlns:a16="http://schemas.microsoft.com/office/drawing/2014/main" id="{A4931832-F911-5483-67A6-930E47E3E8D6}"/>
              </a:ext>
            </a:extLst>
          </p:cNvPr>
          <p:cNvCxnSpPr>
            <a:cxnSpLocks/>
          </p:cNvCxnSpPr>
          <p:nvPr/>
        </p:nvCxnSpPr>
        <p:spPr>
          <a:xfrm flipH="1">
            <a:off x="3553512" y="4809443"/>
            <a:ext cx="0" cy="3745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to 20">
            <a:extLst>
              <a:ext uri="{FF2B5EF4-FFF2-40B4-BE49-F238E27FC236}">
                <a16:creationId xmlns:a16="http://schemas.microsoft.com/office/drawing/2014/main" id="{41047EF7-B798-5276-8451-37B30A4D6262}"/>
              </a:ext>
            </a:extLst>
          </p:cNvPr>
          <p:cNvCxnSpPr>
            <a:cxnSpLocks/>
          </p:cNvCxnSpPr>
          <p:nvPr/>
        </p:nvCxnSpPr>
        <p:spPr>
          <a:xfrm flipH="1">
            <a:off x="7258369" y="5846267"/>
            <a:ext cx="18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53771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1341</TotalTime>
  <Words>523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Marlice Marques</dc:creator>
  <cp:lastModifiedBy>Marlice Sipoli Marques</cp:lastModifiedBy>
  <cp:revision>67</cp:revision>
  <dcterms:created xsi:type="dcterms:W3CDTF">2022-02-15T17:27:15Z</dcterms:created>
  <dcterms:modified xsi:type="dcterms:W3CDTF">2022-10-21T15:25:57Z</dcterms:modified>
</cp:coreProperties>
</file>