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E86EE3-A93F-E8ED-6B92-224DC74B1A29}" name="Gleysse" initials="G" userId="02de2614ef3c1aa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49FA7-2B1C-437D-B787-D9B3B95CA28C}" v="2" dt="2022-10-21T17:52:27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CFFD2-9E29-407A-A599-153B83862525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674BB-BC50-438D-8813-D7D302D245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50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93D1FE-8F10-4A9B-9DBE-4E28FD285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F3EA1-B3D9-453C-8C58-BDBCEF524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95DD7B-D115-41EC-9F9E-5F9894F7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3BE807-A15D-4F06-8127-33E43EDB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70A3DF-66BA-4612-9F34-175E2C87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29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FFB2A-615C-4574-879B-93048E634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192901-4319-48DE-990E-9A8F19727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1C12F5-2083-46A0-B4C1-41B05FA3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96D0F5-2329-495E-BF29-1F6F39EE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67E928-2852-44C2-ACD4-DD4019D86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9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D786AA-4AE9-41D8-8B87-40E5C930C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871277-D8C2-4FD9-B6B5-09E7759A9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2F742E-3B8C-4D5A-A2A3-D3A0BD7F5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398835-2426-419B-8E8D-332B647CA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21AB85-3038-4690-8DF7-916CFD0F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50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55275-9F67-40B8-B433-8C544AAF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1CF2F-F232-4F01-8637-DDD6AA7CB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C7D515-5C74-4437-A0E8-81F842257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C0CF41-CBC6-4D37-9CE8-26922AA6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488388-98F1-49A5-B4DE-B0319C19F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3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A3942-4A5E-47C5-A647-2E4EF9F82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FA7560-FBD3-4672-8EBF-4581399FB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79ECA5-735B-4238-BA5B-97B3D043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65ACA4-5B2D-41DA-840B-41E1B8E87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589A92-4282-437D-A9FD-28A6CFF5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8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8B07D-1DB6-4BD4-B320-18C38CBE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5231B7-47B0-44FE-B066-1D3BAE50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1B251D-088B-488A-BBE8-10C5D324B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EA2EAE-9CBF-4A6B-9B57-F6CB50C4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FCBF751-B523-47FF-AE87-976677C4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A3EA3A8-4B50-4159-818E-AD4DDFF4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71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28E47-A9E9-4A0D-BAF3-CBB16313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667385-03BA-469D-B9AF-2DCCADBB4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312ECF8-DFC7-4103-8DB5-1AFBC82B8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D0FAC1A-0617-4F89-85E8-1A2461F8B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87D09A-276F-49B3-9E22-936279E15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3ECD43A-8CB3-46A3-A9DE-E4F2FEAD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266B07B-9D7C-4BF7-9563-76B5D2C7B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41C512F-7BA2-4DD8-BCC7-707E70AD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80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6C568-E71B-4F7A-B0D2-43CAB5C64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A4C9728-4983-434D-A999-EAAC94E0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8D69882-70D6-46D2-BBBC-61FF72411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3C5DCA-B34B-492A-AEBB-872AD641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3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0F1DE0-D99F-43B5-B397-FBD2778AE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0127A8-CA4B-47F1-83F5-B032CCAD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97C4938-2F63-4002-AEE8-192A6082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62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73B20-A442-4C86-AD5B-A74DFF1CF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97CC16-7A36-4326-8D7C-3B9878D9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71A573-49BE-4DDA-841C-17EC763AD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D53769-715D-4856-8CD1-ACD26909B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E81E91-F392-4B75-B329-6C1F2037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05F8F1-8881-47CA-8170-011674C9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21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B42D2-3305-4A91-B513-D1C42CC7C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87E478D-C7DD-48D7-931B-7020B9243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399C38-62EF-4C72-AE30-94208FA12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AE0210-51DA-4794-9E15-D3AD5A8B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A3DC4F-1CD7-4B52-90CD-5423B380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A87ACE-7B11-44EC-BB08-F9279D30C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97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7CAE28A-9227-4E4C-9BC6-FC1521CE6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722DB8-4573-4F5B-9B5D-2DCFAAB6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A78FA4-CEBC-4D1D-AFA1-8945A6A1A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02B280-CD83-4D2F-9534-67E754FF8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F0A300-435A-48D3-A333-E2B4DAA9EB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78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hyperlink" Target="https://portal.sei.ufrj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ucianaduarte@iq.ufrj.br" TargetMode="External"/><Relationship Id="rId2" Type="http://schemas.openxmlformats.org/officeDocument/2006/relationships/hyperlink" Target="mailto:gleysse@iq.ufrj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ABCE67D6-EF8B-4022-9406-86DF5094F6BA}"/>
              </a:ext>
            </a:extLst>
          </p:cNvPr>
          <p:cNvSpPr/>
          <p:nvPr/>
        </p:nvSpPr>
        <p:spPr>
          <a:xfrm>
            <a:off x="1226515" y="927751"/>
            <a:ext cx="9768465" cy="4788058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sz="140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216D8BA-437B-4DCE-A74D-53089A1B8434}"/>
              </a:ext>
            </a:extLst>
          </p:cNvPr>
          <p:cNvSpPr txBox="1"/>
          <p:nvPr/>
        </p:nvSpPr>
        <p:spPr>
          <a:xfrm>
            <a:off x="1223176" y="948615"/>
            <a:ext cx="9745648" cy="48628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/>
            <a:r>
              <a:rPr lang="pt-BR" sz="1600" b="1" dirty="0"/>
              <a:t>1 - Principais orientações sobre a utilização do SEI</a:t>
            </a:r>
          </a:p>
          <a:p>
            <a:pPr lvl="0" algn="ctr"/>
            <a:endParaRPr lang="pt-BR" sz="1500" b="1" dirty="0"/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Acessar o Portal SEI/UFRJ: </a:t>
            </a:r>
            <a:r>
              <a:rPr lang="pt-BR" sz="14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https://portal.sei.ufrj.br/</a:t>
            </a:r>
            <a:r>
              <a:rPr lang="pt-BR" sz="1400" b="1" dirty="0">
                <a:solidFill>
                  <a:schemeClr val="accent1"/>
                </a:solidFill>
              </a:rPr>
              <a:t>. </a:t>
            </a:r>
            <a:r>
              <a:rPr lang="pt-BR" sz="1400" dirty="0"/>
              <a:t>Neste Portal é possível encontrar vários meios de informação como manuais, guias, videoaulas, bases de conhecimento, etc. contendo as explicações sobre os mais diversos assuntos a respeito da utilização deste sistema, bastando clicar na parte superior, nas três barras (ver seta abaixo). Após sanar as dúvidas iniciais, proceder de acordo com as demais etapas do fluxograma.</a:t>
            </a:r>
          </a:p>
          <a:p>
            <a:pPr algn="just"/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endParaRPr lang="pt-BR" sz="1400" dirty="0"/>
          </a:p>
          <a:p>
            <a:pPr algn="just"/>
            <a:endParaRPr lang="pt-BR" sz="14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DEEBCFE-C9B0-A661-74A9-9F71962CBE7F}"/>
              </a:ext>
            </a:extLst>
          </p:cNvPr>
          <p:cNvSpPr txBox="1"/>
          <p:nvPr/>
        </p:nvSpPr>
        <p:spPr>
          <a:xfrm>
            <a:off x="11677188" y="6244161"/>
            <a:ext cx="50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1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0F97FE58-E3DC-2D14-970D-D009C6BBFC00}"/>
              </a:ext>
            </a:extLst>
          </p:cNvPr>
          <p:cNvSpPr/>
          <p:nvPr/>
        </p:nvSpPr>
        <p:spPr>
          <a:xfrm>
            <a:off x="5812832" y="6113409"/>
            <a:ext cx="468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  </a:t>
            </a:r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33B16406-3813-9239-29F4-28F0B84BBAB4}"/>
              </a:ext>
            </a:extLst>
          </p:cNvPr>
          <p:cNvCxnSpPr>
            <a:cxnSpLocks/>
          </p:cNvCxnSpPr>
          <p:nvPr/>
        </p:nvCxnSpPr>
        <p:spPr>
          <a:xfrm>
            <a:off x="6045309" y="5718830"/>
            <a:ext cx="0" cy="403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6D30EB26-6257-06E6-268A-7E8FA69E5364}"/>
              </a:ext>
            </a:extLst>
          </p:cNvPr>
          <p:cNvSpPr txBox="1"/>
          <p:nvPr/>
        </p:nvSpPr>
        <p:spPr>
          <a:xfrm flipH="1">
            <a:off x="5921696" y="6169174"/>
            <a:ext cx="24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</a:t>
            </a:r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148E480F-9F2F-B6A8-244D-651B883FCA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880988"/>
              </p:ext>
            </p:extLst>
          </p:nvPr>
        </p:nvGraphicFramePr>
        <p:xfrm>
          <a:off x="2963552" y="2456260"/>
          <a:ext cx="6625884" cy="31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13011120" imgH="6219720" progId="PBrush">
                  <p:embed/>
                </p:oleObj>
              </mc:Choice>
              <mc:Fallback>
                <p:oleObj name="Bitmap Image" r:id="rId3" imgW="13011120" imgH="6219720" progId="PBrush">
                  <p:embed/>
                  <p:pic>
                    <p:nvPicPr>
                      <p:cNvPr id="8" name="Objeto 7">
                        <a:extLst>
                          <a:ext uri="{FF2B5EF4-FFF2-40B4-BE49-F238E27FC236}">
                            <a16:creationId xmlns:a16="http://schemas.microsoft.com/office/drawing/2014/main" id="{148E480F-9F2F-B6A8-244D-651B883FCA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63552" y="2456260"/>
                        <a:ext cx="6625884" cy="316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D9575548-FBF5-62F1-54DB-BDE3CDC8C8EF}"/>
              </a:ext>
            </a:extLst>
          </p:cNvPr>
          <p:cNvCxnSpPr/>
          <p:nvPr/>
        </p:nvCxnSpPr>
        <p:spPr>
          <a:xfrm flipV="1">
            <a:off x="8377764" y="3434544"/>
            <a:ext cx="637673" cy="529389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EE6C8DA-44E9-B7C0-6A65-4964D32A923C}"/>
              </a:ext>
            </a:extLst>
          </p:cNvPr>
          <p:cNvSpPr txBox="1"/>
          <p:nvPr/>
        </p:nvSpPr>
        <p:spPr>
          <a:xfrm>
            <a:off x="199440" y="244507"/>
            <a:ext cx="11444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Fluxograma: </a:t>
            </a:r>
            <a:r>
              <a:rPr lang="pt-BR" sz="2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Cadastramento da banca avaliadora de estágio probatório de docente no SEI/UFRJ</a:t>
            </a:r>
          </a:p>
        </p:txBody>
      </p:sp>
    </p:spTree>
    <p:extLst>
      <p:ext uri="{BB962C8B-B14F-4D97-AF65-F5344CB8AC3E}">
        <p14:creationId xmlns:p14="http://schemas.microsoft.com/office/powerpoint/2010/main" val="144537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C79A28A-28A6-3BB3-15B3-06CC32B50549}"/>
              </a:ext>
            </a:extLst>
          </p:cNvPr>
          <p:cNvSpPr txBox="1"/>
          <p:nvPr/>
        </p:nvSpPr>
        <p:spPr>
          <a:xfrm>
            <a:off x="255465" y="1896200"/>
            <a:ext cx="11697101" cy="98488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lvl="0" algn="ctr"/>
            <a:r>
              <a:rPr lang="pt-BR" sz="1600" b="1" dirty="0"/>
              <a:t>Responsáveis do Gabinete da Direção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/>
              <a:t>Analisar os documentos anexados e, se necessário, inclui/solicita documento complementar; 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400" dirty="0"/>
              <a:t>Encaminhar o processo para o Administrador Local do SEI na Unidade para providências necessárias para concessão de acesso aos membros da Comissão de Acompanhamento de Atividades (CCMN/IQ/CPID).</a:t>
            </a:r>
            <a:endParaRPr lang="pt-BR" sz="1400" dirty="0">
              <a:cs typeface="Calibri"/>
            </a:endParaRPr>
          </a:p>
        </p:txBody>
      </p:sp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A3BB5238-371C-703A-B319-E59561A008AE}"/>
              </a:ext>
            </a:extLst>
          </p:cNvPr>
          <p:cNvCxnSpPr>
            <a:cxnSpLocks/>
          </p:cNvCxnSpPr>
          <p:nvPr/>
        </p:nvCxnSpPr>
        <p:spPr>
          <a:xfrm>
            <a:off x="6064946" y="2919793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0003EC7-8C5C-00F9-7001-75CE8058E7C3}"/>
              </a:ext>
            </a:extLst>
          </p:cNvPr>
          <p:cNvSpPr txBox="1"/>
          <p:nvPr/>
        </p:nvSpPr>
        <p:spPr>
          <a:xfrm>
            <a:off x="255465" y="951465"/>
            <a:ext cx="11697101" cy="5539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lvl="0" algn="ctr"/>
            <a:r>
              <a:rPr lang="pt-BR" sz="1600" b="1" dirty="0"/>
              <a:t>Chefe de Departamento</a:t>
            </a:r>
          </a:p>
          <a:p>
            <a:pPr marL="342900" indent="-342900">
              <a:buAutoNum type="arabicPeriod"/>
            </a:pPr>
            <a:r>
              <a:rPr lang="pt-BR" sz="1400" dirty="0"/>
              <a:t>Encaminhar o Processo SEI de estágio probatório para</a:t>
            </a:r>
            <a:r>
              <a:rPr lang="pt-BR" sz="1400" dirty="0">
                <a:cs typeface="Calibri"/>
              </a:rPr>
              <a:t> o Gabinete da Direção do IQ (</a:t>
            </a:r>
            <a:r>
              <a:rPr lang="pt-BR" sz="1400" u="sng" dirty="0">
                <a:cs typeface="Calibri"/>
              </a:rPr>
              <a:t>CCMN/IQ/GDIR)</a:t>
            </a:r>
            <a:r>
              <a:rPr lang="pt-BR" sz="1400" dirty="0">
                <a:cs typeface="Calibri"/>
              </a:rPr>
              <a:t>, após o término do prazo para impugnação da banca.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0D058A8F-D8B2-6CCA-609E-CDBD5A78B6F5}"/>
              </a:ext>
            </a:extLst>
          </p:cNvPr>
          <p:cNvSpPr/>
          <p:nvPr/>
        </p:nvSpPr>
        <p:spPr>
          <a:xfrm>
            <a:off x="5875892" y="471873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  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D766EA1-E273-EEBD-9C4A-F863B43D4ED0}"/>
              </a:ext>
            </a:extLst>
          </p:cNvPr>
          <p:cNvSpPr txBox="1"/>
          <p:nvPr/>
        </p:nvSpPr>
        <p:spPr>
          <a:xfrm flipH="1">
            <a:off x="5932280" y="446598"/>
            <a:ext cx="24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</a:t>
            </a:r>
          </a:p>
        </p:txBody>
      </p: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9A8F4285-B68D-09D2-EA6C-3ACEF3582E63}"/>
              </a:ext>
            </a:extLst>
          </p:cNvPr>
          <p:cNvCxnSpPr>
            <a:cxnSpLocks/>
          </p:cNvCxnSpPr>
          <p:nvPr/>
        </p:nvCxnSpPr>
        <p:spPr>
          <a:xfrm>
            <a:off x="6096000" y="788993"/>
            <a:ext cx="0" cy="25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6C4F6945-8656-B6DC-1F9B-B8B1614E3470}"/>
              </a:ext>
            </a:extLst>
          </p:cNvPr>
          <p:cNvSpPr txBox="1"/>
          <p:nvPr/>
        </p:nvSpPr>
        <p:spPr>
          <a:xfrm>
            <a:off x="378579" y="6341867"/>
            <a:ext cx="113021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indent="-84138" algn="just"/>
            <a:r>
              <a:rPr lang="pt-BR" sz="1300" dirty="0"/>
              <a:t>*</a:t>
            </a:r>
            <a:r>
              <a:rPr lang="pt-BR" sz="1300" dirty="0">
                <a:solidFill>
                  <a:srgbClr val="FF0000"/>
                </a:solidFill>
              </a:rPr>
              <a:t>Qualquer dúvida, entrar em contato com os Administradores do SEI/IQ: </a:t>
            </a:r>
            <a:r>
              <a:rPr lang="pt-BR" sz="1300" dirty="0" err="1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gleysse@iq.ufrj</a:t>
            </a:r>
            <a:r>
              <a:rPr lang="pt-BR" sz="1300" dirty="0">
                <a:solidFill>
                  <a:srgbClr val="FF0000"/>
                </a:solidFill>
              </a:rPr>
              <a:t>, </a:t>
            </a:r>
            <a:r>
              <a:rPr lang="pt-BR" sz="1300" u="sng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lucianaduarte@iq.ufrj.br</a:t>
            </a:r>
            <a:r>
              <a:rPr lang="pt-BR" sz="1300" u="sng" dirty="0">
                <a:solidFill>
                  <a:srgbClr val="FF0000"/>
                </a:solidFill>
              </a:rPr>
              <a:t> e rodolpho@iq.ufrj.br</a:t>
            </a:r>
            <a:r>
              <a:rPr lang="pt-BR" sz="1300" dirty="0">
                <a:solidFill>
                  <a:srgbClr val="FF0000"/>
                </a:solidFill>
              </a:rPr>
              <a:t> solicitando esclarecimentos acerca da dúvida.</a:t>
            </a:r>
            <a:r>
              <a:rPr lang="pt-BR" sz="1300" u="sng" dirty="0">
                <a:solidFill>
                  <a:srgbClr val="FF0000"/>
                </a:solidFill>
              </a:rPr>
              <a:t> </a:t>
            </a:r>
            <a:endParaRPr lang="pt-BR" sz="1300" dirty="0">
              <a:solidFill>
                <a:srgbClr val="FF0000"/>
              </a:solidFill>
            </a:endParaRPr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6DC2DC2D-4DC0-A838-45B7-41F6A37C1BC3}"/>
              </a:ext>
            </a:extLst>
          </p:cNvPr>
          <p:cNvCxnSpPr/>
          <p:nvPr/>
        </p:nvCxnSpPr>
        <p:spPr>
          <a:xfrm>
            <a:off x="1005348" y="6318474"/>
            <a:ext cx="1058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CFD43E4E-F95D-E195-CB32-BDD0A2076700}"/>
              </a:ext>
            </a:extLst>
          </p:cNvPr>
          <p:cNvSpPr txBox="1"/>
          <p:nvPr/>
        </p:nvSpPr>
        <p:spPr>
          <a:xfrm>
            <a:off x="255470" y="103095"/>
            <a:ext cx="1169710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Continuação ... Fluxograma: </a:t>
            </a:r>
            <a:r>
              <a:rPr lang="pt-BR" sz="19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Cadastramento da banca avaliadora de estágio probatório de docente no SEI/UFRJ</a:t>
            </a:r>
          </a:p>
        </p:txBody>
      </p:sp>
      <p:sp>
        <p:nvSpPr>
          <p:cNvPr id="36" name="TextBox 23">
            <a:extLst>
              <a:ext uri="{FF2B5EF4-FFF2-40B4-BE49-F238E27FC236}">
                <a16:creationId xmlns:a16="http://schemas.microsoft.com/office/drawing/2014/main" id="{821A3742-0E3B-4B79-265D-C435B6EE79B7}"/>
              </a:ext>
            </a:extLst>
          </p:cNvPr>
          <p:cNvSpPr txBox="1"/>
          <p:nvPr/>
        </p:nvSpPr>
        <p:spPr>
          <a:xfrm>
            <a:off x="255469" y="3258541"/>
            <a:ext cx="11697097" cy="2800767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Administrador do SEI-IQ*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caso de docentes internos a UFRJ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pt-BR" sz="1400" dirty="0">
                <a:latin typeface="Calibri"/>
              </a:rPr>
              <a:t>Analisar no GSEI se os docentes da banca, caso sejam da UFRJ, estão cadastrados na sigla CCMN/IQ/CIPD; 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pt-BR" sz="1400" dirty="0">
                <a:latin typeface="Calibri"/>
              </a:rPr>
              <a:t>Entrar em contato com os docentes que não estão cadastrados na sigla solicitando os dados necessários </a:t>
            </a:r>
            <a:r>
              <a:rPr lang="pt-BR" sz="1400" dirty="0">
                <a:ea typeface="+mn-lt"/>
                <a:cs typeface="+mn-lt"/>
              </a:rPr>
              <a:t>(nome completo, CPF, SIAPE, login, cargo e e-mail institucional)</a:t>
            </a:r>
            <a:r>
              <a:rPr lang="pt-BR" sz="1400" dirty="0">
                <a:latin typeface="Calibri"/>
              </a:rPr>
              <a:t> para a realização do cadastro e caso não estejam cadastrados no SEI, explicar o procedimento necessário para tal feito; e</a:t>
            </a:r>
            <a:endParaRPr lang="pt-BR" sz="1400" dirty="0">
              <a:latin typeface="Calibri"/>
              <a:cs typeface="Calibri"/>
            </a:endParaRPr>
          </a:p>
          <a:p>
            <a:pPr marL="342900" indent="-342900" algn="just">
              <a:buAutoNum type="arabicPeriod"/>
              <a:defRPr/>
            </a:pPr>
            <a:r>
              <a:rPr lang="pt-BR" sz="1400" dirty="0">
                <a:latin typeface="Calibri"/>
                <a:cs typeface="Calibri"/>
              </a:rPr>
              <a:t>Enviar os dados para o departamento GEIA para que o cadastro seja efetivado na sigla indicada;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caso de docentes externos</a:t>
            </a:r>
          </a:p>
          <a:p>
            <a:pPr marL="342900" indent="-342900" algn="just">
              <a:buAutoNum type="arabicPeriod"/>
              <a:defRPr/>
            </a:pPr>
            <a:r>
              <a:rPr lang="pt-BR" sz="1400" dirty="0">
                <a:latin typeface="Calibri"/>
                <a:cs typeface="Calibri"/>
              </a:rPr>
              <a:t>Solicitar que se cadastrem conforme orientação do Portal SEI para este procedimento e solicitar, ainda, a comunicação ao Administrador do SEI-IQ, de que o cadastro foi realizado.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600" b="1" dirty="0">
                <a:solidFill>
                  <a:prstClr val="black"/>
                </a:solidFill>
                <a:latin typeface="Calibri"/>
              </a:rPr>
              <a:t>Em ambos casos</a:t>
            </a:r>
            <a:r>
              <a:rPr lang="pt-BR" sz="1600" b="1" dirty="0">
                <a:solidFill>
                  <a:srgbClr val="FF0000"/>
                </a:solidFill>
                <a:latin typeface="Calibri"/>
              </a:rPr>
              <a:t>,</a:t>
            </a:r>
            <a:r>
              <a:rPr lang="pt-BR" sz="1600" b="1" dirty="0">
                <a:solidFill>
                  <a:prstClr val="black"/>
                </a:solidFill>
                <a:latin typeface="Calibri"/>
              </a:rPr>
              <a:t> após o cadastro: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pt-BR" sz="1400" dirty="0">
                <a:latin typeface="Calibri"/>
                <a:cs typeface="Calibri"/>
              </a:rPr>
              <a:t>Tramitar o processo da sigla CCMN/IQ/GDIR para a sigla CCMN/IQ/CIPD; e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pt-BR" sz="1400" dirty="0">
                <a:latin typeface="Calibri"/>
                <a:cs typeface="Calibri"/>
              </a:rPr>
              <a:t>Comunicar à banca e a chefia imediata do docente sobre a disponibilidade do processo na sigla</a:t>
            </a:r>
            <a:r>
              <a:rPr lang="pt-BR" sz="1400" dirty="0">
                <a:solidFill>
                  <a:srgbClr val="FF000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860BC47B-D912-9179-DB84-44C2112E46BA}"/>
              </a:ext>
            </a:extLst>
          </p:cNvPr>
          <p:cNvSpPr txBox="1"/>
          <p:nvPr/>
        </p:nvSpPr>
        <p:spPr>
          <a:xfrm>
            <a:off x="11767703" y="6495756"/>
            <a:ext cx="45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2</a:t>
            </a:r>
          </a:p>
        </p:txBody>
      </p:sp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E63DCC1E-D4CF-4D28-F004-006996BC97EB}"/>
              </a:ext>
            </a:extLst>
          </p:cNvPr>
          <p:cNvCxnSpPr>
            <a:cxnSpLocks/>
          </p:cNvCxnSpPr>
          <p:nvPr/>
        </p:nvCxnSpPr>
        <p:spPr>
          <a:xfrm>
            <a:off x="6055892" y="1527956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019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447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Bitmap Image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Marlice Marques</dc:creator>
  <cp:lastModifiedBy>Marlice Sipoli Marques</cp:lastModifiedBy>
  <cp:revision>484</cp:revision>
  <dcterms:created xsi:type="dcterms:W3CDTF">2022-02-15T17:27:15Z</dcterms:created>
  <dcterms:modified xsi:type="dcterms:W3CDTF">2022-10-21T17:57:44Z</dcterms:modified>
</cp:coreProperties>
</file>